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4" r:id="rId17"/>
    <p:sldId id="276" r:id="rId18"/>
  </p:sldIdLst>
  <p:sldSz cx="9144000" cy="6858000" type="screen4x3"/>
  <p:notesSz cx="6858000" cy="9144000"/>
  <p:embeddedFontLst>
    <p:embeddedFont>
      <p:font typeface="Trebuchet MS" panose="020B0603020202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74" autoAdjust="0"/>
  </p:normalViewPr>
  <p:slideViewPr>
    <p:cSldViewPr>
      <p:cViewPr varScale="1">
        <p:scale>
          <a:sx n="77" d="100"/>
          <a:sy n="77" d="100"/>
        </p:scale>
        <p:origin x="980"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baseline="0"/>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7730046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2779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9209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901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p:cNvSpPr>
          <p:nvPr>
            <p:ph type="sldNum" idx="1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2170306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34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p:cNvSpPr>
          <p:nvPr>
            <p:ph type="sldNum" idx="1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124390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4751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9920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204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a:t>Bill Hopkins, Richard Hirn and Lisa Luciani are also integral to the success of the team. We are additionally utilizing them, and multiple other, resources. </a:t>
            </a:r>
          </a:p>
          <a:p>
            <a:pPr rtl="0">
              <a:spcBef>
                <a:spcPts val="0"/>
              </a:spcBef>
              <a:buNone/>
            </a:pPr>
            <a:endParaRPr b="1">
              <a:solidFill>
                <a:srgbClr val="1F497D"/>
              </a:solidFill>
            </a:endParaRPr>
          </a:p>
          <a:p>
            <a:pPr rtl="0">
              <a:spcBef>
                <a:spcPts val="0"/>
              </a:spcBef>
              <a:buNone/>
            </a:pPr>
            <a:r>
              <a:rPr lang="en-US" b="1">
                <a:solidFill>
                  <a:srgbClr val="1F497D"/>
                </a:solidFill>
              </a:rPr>
              <a:t>Robert Ruehl</a:t>
            </a:r>
            <a:r>
              <a:rPr lang="en-US">
                <a:solidFill>
                  <a:srgbClr val="1F497D"/>
                </a:solidFill>
              </a:rPr>
              <a:t> – Robert is an OPL is very knowledgeable of the observing program.  Among other things the observing program has some very unique travel issues that will need to be addressed.</a:t>
            </a:r>
          </a:p>
          <a:p>
            <a:pPr lvl="0" rtl="0">
              <a:lnSpc>
                <a:spcPct val="115000"/>
              </a:lnSpc>
              <a:spcBef>
                <a:spcPts val="0"/>
              </a:spcBef>
              <a:buClr>
                <a:schemeClr val="dk1"/>
              </a:buClr>
              <a:buSzPct val="78571"/>
              <a:buFont typeface="Arial"/>
              <a:buNone/>
            </a:pPr>
            <a:r>
              <a:rPr lang="en-US" b="1">
                <a:solidFill>
                  <a:srgbClr val="1F497D"/>
                </a:solidFill>
              </a:rPr>
              <a:t>Delyne Kirkham</a:t>
            </a:r>
            <a:r>
              <a:rPr lang="en-US">
                <a:solidFill>
                  <a:srgbClr val="1F497D"/>
                </a:solidFill>
              </a:rPr>
              <a:t> – Delyne is an HMT that also used to be an ASA.   By selecting her I am getting two perspectives for the price of one.  Delyne also works in a remote, small population office and I think that perspective will be very valuable.  For instance if we are talking about child care or elder care or health facilities, my guess is reality is a little different in Elko Nevada than it is in Washington DC.</a:t>
            </a:r>
          </a:p>
          <a:p>
            <a:pPr lvl="0" rtl="0">
              <a:lnSpc>
                <a:spcPct val="115000"/>
              </a:lnSpc>
              <a:spcBef>
                <a:spcPts val="0"/>
              </a:spcBef>
              <a:buClr>
                <a:schemeClr val="dk1"/>
              </a:buClr>
              <a:buSzPct val="78571"/>
              <a:buFont typeface="Arial"/>
              <a:buNone/>
            </a:pPr>
            <a:r>
              <a:rPr lang="en-US" b="1">
                <a:solidFill>
                  <a:srgbClr val="1F497D"/>
                </a:solidFill>
              </a:rPr>
              <a:t>Nathan Becker</a:t>
            </a:r>
            <a:r>
              <a:rPr lang="en-US">
                <a:solidFill>
                  <a:srgbClr val="1F497D"/>
                </a:solidFill>
              </a:rPr>
              <a:t> – Nathan Becker works in a Tsunami Forecast office, their program doesn’t even have a meteorological connection and geographically he works in an office that is closer to Tokyo than Washington DC.</a:t>
            </a:r>
          </a:p>
          <a:p>
            <a:pPr lvl="0" rtl="0">
              <a:lnSpc>
                <a:spcPct val="115000"/>
              </a:lnSpc>
              <a:spcBef>
                <a:spcPts val="0"/>
              </a:spcBef>
              <a:buClr>
                <a:schemeClr val="dk1"/>
              </a:buClr>
              <a:buSzPct val="78571"/>
              <a:buFont typeface="Arial"/>
              <a:buNone/>
            </a:pPr>
            <a:r>
              <a:rPr lang="en-US" b="1">
                <a:solidFill>
                  <a:srgbClr val="1F497D"/>
                </a:solidFill>
              </a:rPr>
              <a:t>Dave Solano</a:t>
            </a:r>
            <a:r>
              <a:rPr lang="en-US">
                <a:solidFill>
                  <a:srgbClr val="1F497D"/>
                </a:solidFill>
              </a:rPr>
              <a:t> – works in the Hydrology program an area where the agency is expecting to make many changes in the next few years.</a:t>
            </a:r>
          </a:p>
          <a:p>
            <a:pPr lvl="0" rtl="0">
              <a:lnSpc>
                <a:spcPct val="115000"/>
              </a:lnSpc>
              <a:spcBef>
                <a:spcPts val="0"/>
              </a:spcBef>
              <a:buClr>
                <a:schemeClr val="dk1"/>
              </a:buClr>
              <a:buSzPct val="78571"/>
              <a:buFont typeface="Arial"/>
              <a:buNone/>
            </a:pPr>
            <a:r>
              <a:rPr lang="en-US" b="1">
                <a:solidFill>
                  <a:srgbClr val="1F497D"/>
                </a:solidFill>
              </a:rPr>
              <a:t>John Werner</a:t>
            </a:r>
            <a:r>
              <a:rPr lang="en-US">
                <a:solidFill>
                  <a:srgbClr val="1F497D"/>
                </a:solidFill>
              </a:rPr>
              <a:t> – John is a lead forecaster in Mobile Alabama.  The Mobile WFO is a hurricane prone, tornado prone marine environment.  John was also a point of contact for the agency in developing the Weather Ready Nation program.</a:t>
            </a:r>
          </a:p>
          <a:p>
            <a:pPr lvl="0" rtl="0">
              <a:lnSpc>
                <a:spcPct val="115000"/>
              </a:lnSpc>
              <a:spcBef>
                <a:spcPts val="0"/>
              </a:spcBef>
              <a:buClr>
                <a:schemeClr val="dk1"/>
              </a:buClr>
              <a:buSzPct val="78571"/>
              <a:buFont typeface="Arial"/>
              <a:buNone/>
            </a:pPr>
            <a:r>
              <a:rPr lang="en-US" b="1">
                <a:solidFill>
                  <a:srgbClr val="1F497D"/>
                </a:solidFill>
              </a:rPr>
              <a:t>Suzanne Sims</a:t>
            </a:r>
            <a:r>
              <a:rPr lang="en-US">
                <a:solidFill>
                  <a:srgbClr val="1F497D"/>
                </a:solidFill>
              </a:rPr>
              <a:t> – Suzanne is a lead forecaster in the Monterey office and our Western Region Chair.  Monterey is also a marine office but with a whole different set of issues than the Atlantic offices.  Suzanne also has experience in other Western Region offices and in fact grew up in Arizona.  Her knowledge of mountain meteorology plus the fire weather and IMET programs will be very useful.</a:t>
            </a:r>
          </a:p>
          <a:p>
            <a:pPr lvl="0" rtl="0">
              <a:lnSpc>
                <a:spcPct val="115000"/>
              </a:lnSpc>
              <a:spcBef>
                <a:spcPts val="0"/>
              </a:spcBef>
              <a:buClr>
                <a:schemeClr val="dk1"/>
              </a:buClr>
              <a:buSzPct val="78571"/>
              <a:buFont typeface="Arial"/>
              <a:buNone/>
            </a:pPr>
            <a:r>
              <a:rPr lang="en-US" b="1">
                <a:solidFill>
                  <a:srgbClr val="1F497D"/>
                </a:solidFill>
              </a:rPr>
              <a:t>JoAnn Becker</a:t>
            </a:r>
            <a:r>
              <a:rPr lang="en-US">
                <a:solidFill>
                  <a:srgbClr val="1F497D"/>
                </a:solidFill>
              </a:rPr>
              <a:t> – JoAnn works at and represents national centers.  The reality of working conditions at say the National Hurricane Center is very different than that of a WFO or RFC. </a:t>
            </a:r>
          </a:p>
          <a:p>
            <a:pPr lvl="0" rtl="0">
              <a:lnSpc>
                <a:spcPct val="115000"/>
              </a:lnSpc>
              <a:spcBef>
                <a:spcPts val="0"/>
              </a:spcBef>
              <a:buClr>
                <a:schemeClr val="dk1"/>
              </a:buClr>
              <a:buSzPct val="78571"/>
              <a:buFont typeface="Arial"/>
              <a:buNone/>
            </a:pPr>
            <a:r>
              <a:rPr lang="en-US" b="1">
                <a:solidFill>
                  <a:srgbClr val="1F497D"/>
                </a:solidFill>
              </a:rPr>
              <a:t>Steve Pritchett</a:t>
            </a:r>
            <a:r>
              <a:rPr lang="en-US">
                <a:solidFill>
                  <a:srgbClr val="1F497D"/>
                </a:solidFill>
              </a:rPr>
              <a:t> – Steve works at and represents the National Headquarters.  HQ contains nearly one quarter of the employees that work in the NWS and their working conditions are very different than operational units.  For instance telecommuting is almost impossible in a WFO environment, could perhaps be done seasonally at some NCEP Centers but at HQ could be a great benefit to both the agency and employees.</a:t>
            </a:r>
          </a:p>
          <a:p>
            <a:pPr>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4190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36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a:t>7/16/2015 NWS Notice of Decision to Terminate Collective Bargaining Agreement</a:t>
            </a: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152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339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659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636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p:cNvSpPr>
          <p:nvPr>
            <p:ph type="sldNum" idx="1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48024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961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a:off x="0" y="0"/>
            <a:ext cx="9144000" cy="6901800"/>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flipH="1">
            <a:off x="-3832" y="16052"/>
            <a:ext cx="10925833"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flipH="1">
            <a:off x="14659" y="881"/>
            <a:ext cx="10500940"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6" name="Shape 16"/>
          <p:cNvSpPr/>
          <p:nvPr/>
        </p:nvSpPr>
        <p:spPr>
          <a:xfrm>
            <a:off x="-846666" y="-881"/>
            <a:ext cx="2167466"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rot="10800000" flipH="1">
            <a:off x="-524933" y="-4974"/>
            <a:ext cx="1403434"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8" name="Shape 18"/>
          <p:cNvSpPr txBox="1">
            <a:spLocks noGrp="1"/>
          </p:cNvSpPr>
          <p:nvPr>
            <p:ph type="ctrTitle"/>
          </p:nvPr>
        </p:nvSpPr>
        <p:spPr>
          <a:xfrm>
            <a:off x="1082040" y="1656080"/>
            <a:ext cx="7050900" cy="14700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9" name="Shape 19"/>
          <p:cNvSpPr txBox="1">
            <a:spLocks noGrp="1"/>
          </p:cNvSpPr>
          <p:nvPr>
            <p:ph type="subTitle" idx="1"/>
          </p:nvPr>
        </p:nvSpPr>
        <p:spPr>
          <a:xfrm>
            <a:off x="1082040" y="3230880"/>
            <a:ext cx="7035899" cy="9254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
        <p:nvSpPr>
          <p:cNvPr id="20" name="Shape 20"/>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3" name="Shape 23"/>
          <p:cNvSpPr txBox="1">
            <a:spLocks noGrp="1"/>
          </p:cNvSpPr>
          <p:nvPr>
            <p:ph type="body" idx="1"/>
          </p:nvPr>
        </p:nvSpPr>
        <p:spPr>
          <a:xfrm>
            <a:off x="457200" y="1658990"/>
            <a:ext cx="8229600" cy="48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5" name="Shape 25"/>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1" name="Shape 31"/>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2" name="Shape 32"/>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3" name="Shape 33"/>
          <p:cNvSpPr txBox="1">
            <a:spLocks noGrp="1"/>
          </p:cNvSpPr>
          <p:nvPr>
            <p:ph type="body" idx="1"/>
          </p:nvPr>
        </p:nvSpPr>
        <p:spPr>
          <a:xfrm>
            <a:off x="457200" y="1658990"/>
            <a:ext cx="4038599" cy="48401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4" name="Shape 34"/>
          <p:cNvSpPr txBox="1">
            <a:spLocks noGrp="1"/>
          </p:cNvSpPr>
          <p:nvPr>
            <p:ph type="body" idx="2"/>
          </p:nvPr>
        </p:nvSpPr>
        <p:spPr>
          <a:xfrm>
            <a:off x="4648200" y="1658990"/>
            <a:ext cx="4038599" cy="48401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5" name="Shape 3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1" name="Shape 4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grpSp>
        <p:nvGrpSpPr>
          <p:cNvPr id="43" name="Shape 43"/>
          <p:cNvGrpSpPr/>
          <p:nvPr/>
        </p:nvGrpSpPr>
        <p:grpSpPr>
          <a:xfrm>
            <a:off x="-6264" y="4933386"/>
            <a:ext cx="9150267" cy="3100650"/>
            <a:chOff x="-6264" y="4933386"/>
            <a:chExt cx="9150267" cy="3100650"/>
          </a:xfrm>
        </p:grpSpPr>
        <p:sp>
          <p:nvSpPr>
            <p:cNvPr id="44" name="Shape 44"/>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45" name="Shape 45"/>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46" name="Shape 46"/>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47" name="Shape 47"/>
          <p:cNvSpPr txBox="1">
            <a:spLocks noGrp="1"/>
          </p:cNvSpPr>
          <p:nvPr>
            <p:ph type="body" idx="1"/>
          </p:nvPr>
        </p:nvSpPr>
        <p:spPr>
          <a:xfrm>
            <a:off x="1792288" y="5367337"/>
            <a:ext cx="5486399" cy="804899"/>
          </a:xfrm>
          <a:prstGeom prst="rect">
            <a:avLst/>
          </a:prstGeom>
        </p:spPr>
        <p:txBody>
          <a:bodyPr lIns="91425" tIns="91425" rIns="91425" bIns="91425" anchor="ctr" anchorCtr="0"/>
          <a:lstStyle>
            <a:lvl1pPr algn="ctr">
              <a:spcBef>
                <a:spcPts val="0"/>
              </a:spcBef>
              <a:buSzPct val="100000"/>
              <a:buNone/>
              <a:defRPr sz="2400"/>
            </a:lvl1pPr>
          </a:lstStyle>
          <a:p>
            <a:endParaRPr/>
          </a:p>
        </p:txBody>
      </p:sp>
      <p:sp>
        <p:nvSpPr>
          <p:cNvPr id="48" name="Shape 4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baseline="0">
              <a:solidFill>
                <a:srgbClr val="888888"/>
              </a:solidFill>
              <a:latin typeface="Calibri"/>
              <a:ea typeface="Calibri"/>
              <a:cs typeface="Calibri"/>
              <a:sym typeface="Calibri"/>
            </a:endParaRPr>
          </a:p>
          <a:p>
            <a:pPr marL="457200" marR="0" lvl="1" indent="0" algn="l" rtl="0">
              <a:spcBef>
                <a:spcPts val="0"/>
              </a:spcBef>
            </a:pPr>
            <a:endParaRPr sz="1800" b="0" i="0" u="none" strike="noStrike" cap="none" baseline="0">
              <a:solidFill>
                <a:schemeClr val="dk1"/>
              </a:solidFill>
              <a:latin typeface="Calibri"/>
              <a:ea typeface="Calibri"/>
              <a:cs typeface="Calibri"/>
              <a:sym typeface="Calibri"/>
            </a:endParaRPr>
          </a:p>
          <a:p>
            <a:pPr marL="914400" marR="0" lvl="2" indent="0" algn="l" rtl="0">
              <a:spcBef>
                <a:spcPts val="0"/>
              </a:spcBef>
            </a:pPr>
            <a:endParaRPr sz="1800" b="0" i="0" u="none" strike="noStrike" cap="none" baseline="0">
              <a:solidFill>
                <a:schemeClr val="dk1"/>
              </a:solidFill>
              <a:latin typeface="Calibri"/>
              <a:ea typeface="Calibri"/>
              <a:cs typeface="Calibri"/>
              <a:sym typeface="Calibri"/>
            </a:endParaRPr>
          </a:p>
          <a:p>
            <a:pPr marL="1371600" marR="0" lvl="3" indent="0" algn="l" rtl="0">
              <a:spcBef>
                <a:spcPts val="0"/>
              </a:spcBef>
            </a:pPr>
            <a:endParaRPr sz="1800" b="0" i="0" u="none" strike="noStrike" cap="none" baseline="0">
              <a:solidFill>
                <a:schemeClr val="dk1"/>
              </a:solidFill>
              <a:latin typeface="Calibri"/>
              <a:ea typeface="Calibri"/>
              <a:cs typeface="Calibri"/>
              <a:sym typeface="Calibri"/>
            </a:endParaRPr>
          </a:p>
          <a:p>
            <a:pPr marL="1828800" marR="0" lvl="4" indent="0" algn="l" rtl="0">
              <a:spcBef>
                <a:spcPts val="0"/>
              </a:spcBef>
            </a:pPr>
            <a:endParaRPr sz="1800" b="0" i="0" u="none" strike="noStrike" cap="none" baseline="0">
              <a:solidFill>
                <a:schemeClr val="dk1"/>
              </a:solidFill>
              <a:latin typeface="Calibri"/>
              <a:ea typeface="Calibri"/>
              <a:cs typeface="Calibri"/>
              <a:sym typeface="Calibri"/>
            </a:endParaRPr>
          </a:p>
          <a:p>
            <a:pPr marL="2286000" marR="0" lvl="5" indent="0" algn="l" rtl="0">
              <a:spcBef>
                <a:spcPts val="0"/>
              </a:spcBef>
            </a:pPr>
            <a:endParaRPr sz="1800" b="0" i="0" u="none" strike="noStrike" cap="none" baseline="0">
              <a:solidFill>
                <a:schemeClr val="dk1"/>
              </a:solidFill>
              <a:latin typeface="Calibri"/>
              <a:ea typeface="Calibri"/>
              <a:cs typeface="Calibri"/>
              <a:sym typeface="Calibri"/>
            </a:endParaRPr>
          </a:p>
          <a:p>
            <a:pPr marL="2743200" marR="0" lvl="6" indent="0" algn="l" rtl="0">
              <a:spcBef>
                <a:spcPts val="0"/>
              </a:spcBef>
            </a:pPr>
            <a:endParaRPr sz="1800" b="0" i="0" u="none" strike="noStrike" cap="none" baseline="0">
              <a:solidFill>
                <a:schemeClr val="dk1"/>
              </a:solidFill>
              <a:latin typeface="Calibri"/>
              <a:ea typeface="Calibri"/>
              <a:cs typeface="Calibri"/>
              <a:sym typeface="Calibri"/>
            </a:endParaRPr>
          </a:p>
          <a:p>
            <a:pPr marL="3200400" marR="0" lvl="7" indent="0" algn="l" rtl="0">
              <a:spcBef>
                <a:spcPts val="0"/>
              </a:spcBef>
            </a:pPr>
            <a:endParaRPr sz="1800" b="0" i="0" u="none" strike="noStrike" cap="none" baseline="0">
              <a:solidFill>
                <a:schemeClr val="dk1"/>
              </a:solidFill>
              <a:latin typeface="Calibri"/>
              <a:ea typeface="Calibri"/>
              <a:cs typeface="Calibri"/>
              <a:sym typeface="Calibri"/>
            </a:endParaRPr>
          </a:p>
          <a:p>
            <a:pPr marL="3657600" marR="0" lvl="8" indent="0" algn="l" rtl="0">
              <a:spcBef>
                <a:spcPts val="0"/>
              </a:spcBef>
            </a:pPr>
            <a:endParaRPr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0" name="Shape 60"/>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1" name="Shape 61"/>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baseline="0">
              <a:solidFill>
                <a:srgbClr val="888888"/>
              </a:solidFill>
              <a:latin typeface="Calibri"/>
              <a:ea typeface="Calibri"/>
              <a:cs typeface="Calibri"/>
              <a:sym typeface="Calibri"/>
            </a:endParaRPr>
          </a:p>
          <a:p>
            <a:pPr marL="457200" marR="0" lvl="1" indent="0" algn="l" rtl="0">
              <a:spcBef>
                <a:spcPts val="0"/>
              </a:spcBef>
            </a:pPr>
            <a:endParaRPr sz="1800" b="0" i="0" u="none" strike="noStrike" cap="none" baseline="0">
              <a:solidFill>
                <a:schemeClr val="dk1"/>
              </a:solidFill>
              <a:latin typeface="Calibri"/>
              <a:ea typeface="Calibri"/>
              <a:cs typeface="Calibri"/>
              <a:sym typeface="Calibri"/>
            </a:endParaRPr>
          </a:p>
          <a:p>
            <a:pPr marL="914400" marR="0" lvl="2" indent="0" algn="l" rtl="0">
              <a:spcBef>
                <a:spcPts val="0"/>
              </a:spcBef>
            </a:pPr>
            <a:endParaRPr sz="1800" b="0" i="0" u="none" strike="noStrike" cap="none" baseline="0">
              <a:solidFill>
                <a:schemeClr val="dk1"/>
              </a:solidFill>
              <a:latin typeface="Calibri"/>
              <a:ea typeface="Calibri"/>
              <a:cs typeface="Calibri"/>
              <a:sym typeface="Calibri"/>
            </a:endParaRPr>
          </a:p>
          <a:p>
            <a:pPr marL="1371600" marR="0" lvl="3" indent="0" algn="l" rtl="0">
              <a:spcBef>
                <a:spcPts val="0"/>
              </a:spcBef>
            </a:pPr>
            <a:endParaRPr sz="1800" b="0" i="0" u="none" strike="noStrike" cap="none" baseline="0">
              <a:solidFill>
                <a:schemeClr val="dk1"/>
              </a:solidFill>
              <a:latin typeface="Calibri"/>
              <a:ea typeface="Calibri"/>
              <a:cs typeface="Calibri"/>
              <a:sym typeface="Calibri"/>
            </a:endParaRPr>
          </a:p>
          <a:p>
            <a:pPr marL="1828800" marR="0" lvl="4" indent="0" algn="l" rtl="0">
              <a:spcBef>
                <a:spcPts val="0"/>
              </a:spcBef>
            </a:pPr>
            <a:endParaRPr sz="1800" b="0" i="0" u="none" strike="noStrike" cap="none" baseline="0">
              <a:solidFill>
                <a:schemeClr val="dk1"/>
              </a:solidFill>
              <a:latin typeface="Calibri"/>
              <a:ea typeface="Calibri"/>
              <a:cs typeface="Calibri"/>
              <a:sym typeface="Calibri"/>
            </a:endParaRPr>
          </a:p>
          <a:p>
            <a:pPr marL="2286000" marR="0" lvl="5" indent="0" algn="l" rtl="0">
              <a:spcBef>
                <a:spcPts val="0"/>
              </a:spcBef>
            </a:pPr>
            <a:endParaRPr sz="1800" b="0" i="0" u="none" strike="noStrike" cap="none" baseline="0">
              <a:solidFill>
                <a:schemeClr val="dk1"/>
              </a:solidFill>
              <a:latin typeface="Calibri"/>
              <a:ea typeface="Calibri"/>
              <a:cs typeface="Calibri"/>
              <a:sym typeface="Calibri"/>
            </a:endParaRPr>
          </a:p>
          <a:p>
            <a:pPr marL="2743200" marR="0" lvl="6" indent="0" algn="l" rtl="0">
              <a:spcBef>
                <a:spcPts val="0"/>
              </a:spcBef>
            </a:pPr>
            <a:endParaRPr sz="1800" b="0" i="0" u="none" strike="noStrike" cap="none" baseline="0">
              <a:solidFill>
                <a:schemeClr val="dk1"/>
              </a:solidFill>
              <a:latin typeface="Calibri"/>
              <a:ea typeface="Calibri"/>
              <a:cs typeface="Calibri"/>
              <a:sym typeface="Calibri"/>
            </a:endParaRPr>
          </a:p>
          <a:p>
            <a:pPr marL="3200400" marR="0" lvl="7" indent="0" algn="l" rtl="0">
              <a:spcBef>
                <a:spcPts val="0"/>
              </a:spcBef>
            </a:pPr>
            <a:endParaRPr sz="1800" b="0" i="0" u="none" strike="noStrike" cap="none" baseline="0">
              <a:solidFill>
                <a:schemeClr val="dk1"/>
              </a:solidFill>
              <a:latin typeface="Calibri"/>
              <a:ea typeface="Calibri"/>
              <a:cs typeface="Calibri"/>
              <a:sym typeface="Calibri"/>
            </a:endParaRPr>
          </a:p>
          <a:p>
            <a:pPr marL="3657600" marR="0" lvl="8" indent="0" algn="l" rtl="0">
              <a:spcBef>
                <a:spcPts val="0"/>
              </a:spcBef>
            </a:pPr>
            <a:endParaRPr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67" name="Shape 67"/>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8" name="Shape 68"/>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69" name="Shape 69"/>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0" name="Shape 7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baseline="0">
              <a:solidFill>
                <a:srgbClr val="888888"/>
              </a:solidFill>
              <a:latin typeface="Calibri"/>
              <a:ea typeface="Calibri"/>
              <a:cs typeface="Calibri"/>
              <a:sym typeface="Calibri"/>
            </a:endParaRPr>
          </a:p>
          <a:p>
            <a:pPr marL="457200" marR="0" lvl="1" indent="0" algn="l" rtl="0">
              <a:spcBef>
                <a:spcPts val="0"/>
              </a:spcBef>
            </a:pPr>
            <a:endParaRPr sz="1800" b="0" i="0" u="none" strike="noStrike" cap="none" baseline="0">
              <a:solidFill>
                <a:schemeClr val="dk1"/>
              </a:solidFill>
              <a:latin typeface="Calibri"/>
              <a:ea typeface="Calibri"/>
              <a:cs typeface="Calibri"/>
              <a:sym typeface="Calibri"/>
            </a:endParaRPr>
          </a:p>
          <a:p>
            <a:pPr marL="914400" marR="0" lvl="2" indent="0" algn="l" rtl="0">
              <a:spcBef>
                <a:spcPts val="0"/>
              </a:spcBef>
            </a:pPr>
            <a:endParaRPr sz="1800" b="0" i="0" u="none" strike="noStrike" cap="none" baseline="0">
              <a:solidFill>
                <a:schemeClr val="dk1"/>
              </a:solidFill>
              <a:latin typeface="Calibri"/>
              <a:ea typeface="Calibri"/>
              <a:cs typeface="Calibri"/>
              <a:sym typeface="Calibri"/>
            </a:endParaRPr>
          </a:p>
          <a:p>
            <a:pPr marL="1371600" marR="0" lvl="3" indent="0" algn="l" rtl="0">
              <a:spcBef>
                <a:spcPts val="0"/>
              </a:spcBef>
            </a:pPr>
            <a:endParaRPr sz="1800" b="0" i="0" u="none" strike="noStrike" cap="none" baseline="0">
              <a:solidFill>
                <a:schemeClr val="dk1"/>
              </a:solidFill>
              <a:latin typeface="Calibri"/>
              <a:ea typeface="Calibri"/>
              <a:cs typeface="Calibri"/>
              <a:sym typeface="Calibri"/>
            </a:endParaRPr>
          </a:p>
          <a:p>
            <a:pPr marL="1828800" marR="0" lvl="4" indent="0" algn="l" rtl="0">
              <a:spcBef>
                <a:spcPts val="0"/>
              </a:spcBef>
            </a:pPr>
            <a:endParaRPr sz="1800" b="0" i="0" u="none" strike="noStrike" cap="none" baseline="0">
              <a:solidFill>
                <a:schemeClr val="dk1"/>
              </a:solidFill>
              <a:latin typeface="Calibri"/>
              <a:ea typeface="Calibri"/>
              <a:cs typeface="Calibri"/>
              <a:sym typeface="Calibri"/>
            </a:endParaRPr>
          </a:p>
          <a:p>
            <a:pPr marL="2286000" marR="0" lvl="5" indent="0" algn="l" rtl="0">
              <a:spcBef>
                <a:spcPts val="0"/>
              </a:spcBef>
            </a:pPr>
            <a:endParaRPr sz="1800" b="0" i="0" u="none" strike="noStrike" cap="none" baseline="0">
              <a:solidFill>
                <a:schemeClr val="dk1"/>
              </a:solidFill>
              <a:latin typeface="Calibri"/>
              <a:ea typeface="Calibri"/>
              <a:cs typeface="Calibri"/>
              <a:sym typeface="Calibri"/>
            </a:endParaRPr>
          </a:p>
          <a:p>
            <a:pPr marL="2743200" marR="0" lvl="6" indent="0" algn="l" rtl="0">
              <a:spcBef>
                <a:spcPts val="0"/>
              </a:spcBef>
            </a:pPr>
            <a:endParaRPr sz="1800" b="0" i="0" u="none" strike="noStrike" cap="none" baseline="0">
              <a:solidFill>
                <a:schemeClr val="dk1"/>
              </a:solidFill>
              <a:latin typeface="Calibri"/>
              <a:ea typeface="Calibri"/>
              <a:cs typeface="Calibri"/>
              <a:sym typeface="Calibri"/>
            </a:endParaRPr>
          </a:p>
          <a:p>
            <a:pPr marL="3200400" marR="0" lvl="7" indent="0" algn="l" rtl="0">
              <a:spcBef>
                <a:spcPts val="0"/>
              </a:spcBef>
            </a:pPr>
            <a:endParaRPr sz="1800" b="0" i="0" u="none" strike="noStrike" cap="none" baseline="0">
              <a:solidFill>
                <a:schemeClr val="dk1"/>
              </a:solidFill>
              <a:latin typeface="Calibri"/>
              <a:ea typeface="Calibri"/>
              <a:cs typeface="Calibri"/>
              <a:sym typeface="Calibri"/>
            </a:endParaRPr>
          </a:p>
          <a:p>
            <a:pPr marL="3657600" marR="0" lvl="8" indent="0" algn="l" rtl="0">
              <a:spcBef>
                <a:spcPts val="0"/>
              </a:spcBef>
            </a:pPr>
            <a:endParaRPr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10" name="Shape 10"/>
          <p:cNvSpPr txBox="1">
            <a:spLocks noGrp="1"/>
          </p:cNvSpPr>
          <p:nvPr>
            <p:ph type="body" idx="1"/>
          </p:nvPr>
        </p:nvSpPr>
        <p:spPr>
          <a:xfrm>
            <a:off x="457200" y="1727200"/>
            <a:ext cx="8229600" cy="45261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11" name="Shape 11"/>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US" sz="1300">
                <a:solidFill>
                  <a:schemeClr val="lt2"/>
                </a:solidFill>
                <a:latin typeface="Trebuchet MS"/>
                <a:ea typeface="Trebuchet MS"/>
                <a:cs typeface="Trebuchet MS"/>
                <a:sym typeface="Trebuchet MS"/>
              </a:rPr>
              <a:t>‹#›</a:t>
            </a:fld>
            <a:endParaRPr lang="en-US" sz="1300">
              <a:solidFill>
                <a:schemeClr val="lt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hyperlink" Target="http://www.fmcs.gov/interne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flra.gov/fsip/panel.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mcs.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flra.gov/fsi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1370125" y="5126393"/>
            <a:ext cx="6709975" cy="1731606"/>
          </a:xfrm>
          <a:prstGeom prst="rect">
            <a:avLst/>
          </a:prstGeom>
          <a:noFill/>
          <a:ln w="19050" cap="flat" cmpd="sng">
            <a:solidFill>
              <a:srgbClr val="FFFFFF"/>
            </a:solidFill>
            <a:prstDash val="solid"/>
            <a:round/>
            <a:headEnd type="none" w="med" len="med"/>
            <a:tailEnd type="none" w="med" len="med"/>
          </a:ln>
        </p:spPr>
      </p:pic>
      <p:sp>
        <p:nvSpPr>
          <p:cNvPr id="75" name="Shape 75"/>
          <p:cNvSpPr txBox="1"/>
          <p:nvPr/>
        </p:nvSpPr>
        <p:spPr>
          <a:xfrm>
            <a:off x="957125" y="2877400"/>
            <a:ext cx="7536000" cy="2445899"/>
          </a:xfrm>
          <a:prstGeom prst="rect">
            <a:avLst/>
          </a:prstGeom>
          <a:noFill/>
          <a:ln>
            <a:noFill/>
          </a:ln>
        </p:spPr>
        <p:txBody>
          <a:bodyPr lIns="91425" tIns="91425" rIns="91425" bIns="91425" anchor="ctr" anchorCtr="0">
            <a:noAutofit/>
          </a:bodyPr>
          <a:lstStyle/>
          <a:p>
            <a:pPr lvl="0" algn="ctr" rtl="0">
              <a:spcBef>
                <a:spcPts val="0"/>
              </a:spcBef>
              <a:buNone/>
            </a:pPr>
            <a:r>
              <a:rPr lang="en-US" sz="3600" b="1" i="1">
                <a:solidFill>
                  <a:srgbClr val="0000FF"/>
                </a:solidFill>
              </a:rPr>
              <a:t>Mission Statement: To craft the best Collective Bargaining Agreement (CBA) possible</a:t>
            </a:r>
          </a:p>
        </p:txBody>
      </p:sp>
      <p:pic>
        <p:nvPicPr>
          <p:cNvPr id="76" name="Shape 76"/>
          <p:cNvPicPr preferRelativeResize="0"/>
          <p:nvPr/>
        </p:nvPicPr>
        <p:blipFill>
          <a:blip r:embed="rId4">
            <a:alphaModFix/>
          </a:blip>
          <a:stretch>
            <a:fillRect/>
          </a:stretch>
        </p:blipFill>
        <p:spPr>
          <a:xfrm>
            <a:off x="3040700" y="786425"/>
            <a:ext cx="2952824" cy="2576050"/>
          </a:xfrm>
          <a:prstGeom prst="rect">
            <a:avLst/>
          </a:prstGeom>
          <a:noFill/>
          <a:ln>
            <a:noFill/>
          </a:ln>
        </p:spPr>
      </p:pic>
      <p:sp>
        <p:nvSpPr>
          <p:cNvPr id="77" name="Shape 77"/>
          <p:cNvSpPr txBox="1">
            <a:spLocks noGrp="1"/>
          </p:cNvSpPr>
          <p:nvPr>
            <p:ph type="title"/>
          </p:nvPr>
        </p:nvSpPr>
        <p:spPr>
          <a:xfrm>
            <a:off x="76537" y="283625"/>
            <a:ext cx="9144000" cy="775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a:solidFill>
                  <a:srgbClr val="FF0000"/>
                </a:solidFill>
                <a:latin typeface="Calibri"/>
                <a:ea typeface="Calibri"/>
                <a:cs typeface="Calibri"/>
                <a:sym typeface="Calibri"/>
              </a:rPr>
              <a:t>NWSEO CBA Negotiation Team</a:t>
            </a:r>
          </a:p>
        </p:txBody>
      </p:sp>
      <p:pic>
        <p:nvPicPr>
          <p:cNvPr id="78" name="Shape 78"/>
          <p:cNvPicPr preferRelativeResize="0"/>
          <p:nvPr/>
        </p:nvPicPr>
        <p:blipFill rotWithShape="1">
          <a:blip r:embed="rId3">
            <a:alphaModFix/>
          </a:blip>
          <a:srcRect r="74156"/>
          <a:stretch/>
        </p:blipFill>
        <p:spPr>
          <a:xfrm>
            <a:off x="4284599" y="1790762"/>
            <a:ext cx="465024" cy="464350"/>
          </a:xfrm>
          <a:prstGeom prst="rect">
            <a:avLst/>
          </a:prstGeom>
          <a:noFill/>
          <a:ln w="19050" cap="flat" cmpd="sng">
            <a:solidFill>
              <a:srgbClr val="0000FF"/>
            </a:solidFill>
            <a:prstDash val="solid"/>
            <a:round/>
            <a:headEnd type="none" w="med" len="med"/>
            <a:tailEnd type="none" w="med" len="med"/>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3"/>
            <a:ext cx="8229600" cy="908399"/>
          </a:xfrm>
          <a:prstGeom prst="rect">
            <a:avLst/>
          </a:prstGeom>
          <a:noFill/>
          <a:ln>
            <a:noFill/>
          </a:ln>
        </p:spPr>
        <p:txBody>
          <a:bodyPr lIns="91425" tIns="45700" rIns="91425" bIns="45700" anchor="ctr" anchorCtr="0">
            <a:noAutofit/>
          </a:bodyPr>
          <a:lstStyle/>
          <a:p>
            <a:pPr lvl="0" algn="ctr">
              <a:buClr>
                <a:schemeClr val="dk1"/>
              </a:buClr>
              <a:buSzPct val="25000"/>
            </a:pPr>
            <a:r>
              <a:rPr lang="en-US" sz="3000" i="1" dirty="0">
                <a:solidFill>
                  <a:srgbClr val="FF0000"/>
                </a:solidFill>
                <a:latin typeface="Calibri"/>
                <a:ea typeface="Calibri"/>
                <a:cs typeface="Calibri"/>
                <a:sym typeface="Calibri"/>
              </a:rPr>
              <a:t>Sub-Team 1 </a:t>
            </a:r>
            <a:r>
              <a:rPr lang="en-US" sz="3000" i="1" dirty="0" smtClean="0">
                <a:solidFill>
                  <a:srgbClr val="FF0000"/>
                </a:solidFill>
                <a:latin typeface="Calibri"/>
                <a:ea typeface="Calibri"/>
                <a:cs typeface="Calibri"/>
                <a:sym typeface="Calibri"/>
              </a:rPr>
              <a:t>update - continued</a:t>
            </a:r>
            <a:endParaRPr lang="en-US" sz="3000" i="1" dirty="0">
              <a:solidFill>
                <a:srgbClr val="FF0000"/>
              </a:solidFill>
              <a:latin typeface="Calibri"/>
              <a:ea typeface="Calibri"/>
              <a:cs typeface="Calibri"/>
              <a:sym typeface="Calibri"/>
            </a:endParaRPr>
          </a:p>
        </p:txBody>
      </p:sp>
      <p:pic>
        <p:nvPicPr>
          <p:cNvPr id="155" name="Shape 155"/>
          <p:cNvPicPr preferRelativeResize="0"/>
          <p:nvPr/>
        </p:nvPicPr>
        <p:blipFill>
          <a:blip r:embed="rId3">
            <a:alphaModFix/>
          </a:blip>
          <a:stretch>
            <a:fillRect/>
          </a:stretch>
        </p:blipFill>
        <p:spPr>
          <a:xfrm>
            <a:off x="2562550" y="5791200"/>
            <a:ext cx="4133850" cy="1066800"/>
          </a:xfrm>
          <a:prstGeom prst="rect">
            <a:avLst/>
          </a:prstGeom>
          <a:noFill/>
          <a:ln w="19050" cap="flat" cmpd="sng">
            <a:solidFill>
              <a:srgbClr val="FFFFFF"/>
            </a:solidFill>
            <a:prstDash val="solid"/>
            <a:round/>
            <a:headEnd type="none" w="med" len="med"/>
            <a:tailEnd type="none" w="med" len="med"/>
          </a:ln>
        </p:spPr>
      </p:pic>
      <p:sp>
        <p:nvSpPr>
          <p:cNvPr id="156" name="Shape 156"/>
          <p:cNvSpPr txBox="1"/>
          <p:nvPr/>
        </p:nvSpPr>
        <p:spPr>
          <a:xfrm>
            <a:off x="816050" y="569700"/>
            <a:ext cx="7822500" cy="3182100"/>
          </a:xfrm>
          <a:prstGeom prst="rect">
            <a:avLst/>
          </a:prstGeom>
          <a:noFill/>
          <a:ln>
            <a:noFill/>
          </a:ln>
        </p:spPr>
        <p:txBody>
          <a:bodyPr lIns="91425" tIns="91425" rIns="91425" bIns="91425" anchor="ctr" anchorCtr="0">
            <a:noAutofit/>
          </a:bodyPr>
          <a:lstStyle/>
          <a:p>
            <a:pPr lvl="0" rtl="0">
              <a:spcBef>
                <a:spcPts val="0"/>
              </a:spcBef>
              <a:buNone/>
            </a:pPr>
            <a:endParaRPr sz="2400" i="1" dirty="0">
              <a:solidFill>
                <a:srgbClr val="0000FF"/>
              </a:solidFill>
              <a:latin typeface="Trebuchet MS"/>
              <a:ea typeface="Trebuchet MS"/>
              <a:cs typeface="Trebuchet MS"/>
              <a:sym typeface="Trebuchet MS"/>
            </a:endParaRPr>
          </a:p>
          <a:p>
            <a:pPr marL="457200" lvl="0" indent="-381000" rtl="0">
              <a:lnSpc>
                <a:spcPct val="115000"/>
              </a:lnSpc>
              <a:spcBef>
                <a:spcPts val="0"/>
              </a:spcBef>
              <a:buClr>
                <a:srgbClr val="0000FF"/>
              </a:buClr>
              <a:buSzPct val="100000"/>
              <a:buFont typeface="Trebuchet MS"/>
              <a:buChar char="●"/>
            </a:pPr>
            <a:r>
              <a:rPr lang="en-US" sz="2400" dirty="0">
                <a:solidFill>
                  <a:srgbClr val="0000FF"/>
                </a:solidFill>
                <a:latin typeface="Trebuchet MS"/>
                <a:ea typeface="Trebuchet MS"/>
                <a:cs typeface="Trebuchet MS"/>
                <a:sym typeface="Trebuchet MS"/>
              </a:rPr>
              <a:t>Is actively requesting and receiving current CBA ideas and feedback from members (via email and/or the copy of the CBA "Suggestions from branches for COLLECTIVE BARGAINING AGREEMENT"). </a:t>
            </a:r>
          </a:p>
          <a:p>
            <a:pPr marL="457200" lvl="0" indent="-381000" rtl="0">
              <a:lnSpc>
                <a:spcPct val="115000"/>
              </a:lnSpc>
              <a:spcBef>
                <a:spcPts val="0"/>
              </a:spcBef>
              <a:buClr>
                <a:srgbClr val="0000FF"/>
              </a:buClr>
              <a:buSzPct val="100000"/>
              <a:buFont typeface="Trebuchet MS"/>
              <a:buChar char="●"/>
            </a:pPr>
            <a:r>
              <a:rPr lang="en-US" sz="2400" dirty="0">
                <a:solidFill>
                  <a:srgbClr val="0000FF"/>
                </a:solidFill>
                <a:latin typeface="Trebuchet MS"/>
                <a:ea typeface="Trebuchet MS"/>
                <a:cs typeface="Trebuchet MS"/>
                <a:sym typeface="Trebuchet MS"/>
              </a:rPr>
              <a:t>Please email </a:t>
            </a:r>
            <a:r>
              <a:rPr lang="en-US" sz="2400" dirty="0" err="1">
                <a:solidFill>
                  <a:srgbClr val="0000FF"/>
                </a:solidFill>
                <a:latin typeface="Trebuchet MS"/>
                <a:ea typeface="Trebuchet MS"/>
                <a:cs typeface="Trebuchet MS"/>
                <a:sym typeface="Trebuchet MS"/>
              </a:rPr>
              <a:t>delyne@gmail</a:t>
            </a:r>
            <a:r>
              <a:rPr lang="en-US" sz="2400" dirty="0">
                <a:solidFill>
                  <a:srgbClr val="0000FF"/>
                </a:solidFill>
                <a:latin typeface="Trebuchet MS"/>
                <a:ea typeface="Trebuchet MS"/>
                <a:cs typeface="Trebuchet MS"/>
                <a:sym typeface="Trebuchet MS"/>
              </a:rPr>
              <a:t> to request google document link to provide input for the CBA.</a:t>
            </a:r>
          </a:p>
        </p:txBody>
      </p:sp>
      <p:pic>
        <p:nvPicPr>
          <p:cNvPr id="157" name="Shape 157"/>
          <p:cNvPicPr preferRelativeResize="0"/>
          <p:nvPr/>
        </p:nvPicPr>
        <p:blipFill>
          <a:blip r:embed="rId4">
            <a:alphaModFix/>
          </a:blip>
          <a:stretch>
            <a:fillRect/>
          </a:stretch>
        </p:blipFill>
        <p:spPr>
          <a:xfrm>
            <a:off x="1555678" y="3939024"/>
            <a:ext cx="6147583" cy="1664974"/>
          </a:xfrm>
          <a:prstGeom prst="rect">
            <a:avLst/>
          </a:prstGeom>
          <a:noFill/>
          <a:ln w="76200"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950" y="0"/>
            <a:ext cx="9207899" cy="701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800">
                <a:solidFill>
                  <a:schemeClr val="dk2"/>
                </a:solidFill>
                <a:latin typeface="Calibri"/>
                <a:ea typeface="Calibri"/>
                <a:cs typeface="Calibri"/>
                <a:sym typeface="Calibri"/>
              </a:rPr>
              <a:t>Sub-Team 2</a:t>
            </a:r>
          </a:p>
        </p:txBody>
      </p:sp>
      <p:pic>
        <p:nvPicPr>
          <p:cNvPr id="163" name="Shape 163"/>
          <p:cNvPicPr preferRelativeResize="0"/>
          <p:nvPr/>
        </p:nvPicPr>
        <p:blipFill>
          <a:blip r:embed="rId3">
            <a:alphaModFix/>
          </a:blip>
          <a:stretch>
            <a:fillRect/>
          </a:stretch>
        </p:blipFill>
        <p:spPr>
          <a:xfrm>
            <a:off x="2297850" y="5791200"/>
            <a:ext cx="4133850" cy="1066800"/>
          </a:xfrm>
          <a:prstGeom prst="rect">
            <a:avLst/>
          </a:prstGeom>
          <a:noFill/>
          <a:ln w="19050" cap="flat" cmpd="sng">
            <a:solidFill>
              <a:srgbClr val="FFFFFF"/>
            </a:solidFill>
            <a:prstDash val="solid"/>
            <a:round/>
            <a:headEnd type="none" w="med" len="med"/>
            <a:tailEnd type="none" w="med" len="med"/>
          </a:ln>
        </p:spPr>
      </p:pic>
      <p:sp>
        <p:nvSpPr>
          <p:cNvPr id="164" name="Shape 164"/>
          <p:cNvSpPr txBox="1"/>
          <p:nvPr/>
        </p:nvSpPr>
        <p:spPr>
          <a:xfrm>
            <a:off x="1142999" y="555000"/>
            <a:ext cx="7350299" cy="3259500"/>
          </a:xfrm>
          <a:prstGeom prst="rect">
            <a:avLst/>
          </a:prstGeom>
          <a:noFill/>
          <a:ln>
            <a:noFill/>
          </a:ln>
        </p:spPr>
        <p:txBody>
          <a:bodyPr lIns="91425" tIns="91425" rIns="91425" bIns="91425" anchor="ctr" anchorCtr="0">
            <a:noAutofit/>
          </a:bodyPr>
          <a:lstStyle/>
          <a:p>
            <a:pPr lvl="0" rtl="0">
              <a:spcBef>
                <a:spcPts val="0"/>
              </a:spcBef>
              <a:buNone/>
            </a:pPr>
            <a:r>
              <a:rPr lang="en-US" sz="2400" b="1" u="sng" dirty="0">
                <a:solidFill>
                  <a:srgbClr val="0000FF"/>
                </a:solidFill>
                <a:latin typeface="Trebuchet MS"/>
                <a:ea typeface="Trebuchet MS"/>
                <a:cs typeface="Trebuchet MS"/>
                <a:sym typeface="Trebuchet MS"/>
              </a:rPr>
              <a:t>Sub-team </a:t>
            </a:r>
            <a:r>
              <a:rPr lang="en-US" sz="2400" b="1" u="sng" dirty="0" smtClean="0">
                <a:solidFill>
                  <a:srgbClr val="0000FF"/>
                </a:solidFill>
                <a:latin typeface="Trebuchet MS"/>
                <a:ea typeface="Trebuchet MS"/>
                <a:cs typeface="Trebuchet MS"/>
                <a:sym typeface="Trebuchet MS"/>
              </a:rPr>
              <a:t>2 </a:t>
            </a:r>
            <a:r>
              <a:rPr lang="en-US" sz="2400" b="1" u="sng" dirty="0">
                <a:solidFill>
                  <a:srgbClr val="0000FF"/>
                </a:solidFill>
                <a:latin typeface="Trebuchet MS"/>
                <a:ea typeface="Trebuchet MS"/>
                <a:cs typeface="Trebuchet MS"/>
                <a:sym typeface="Trebuchet MS"/>
              </a:rPr>
              <a:t>Goals</a:t>
            </a:r>
            <a:r>
              <a:rPr lang="en-US" sz="2400" i="1" dirty="0">
                <a:solidFill>
                  <a:srgbClr val="0000FF"/>
                </a:solidFill>
                <a:latin typeface="Trebuchet MS"/>
                <a:ea typeface="Trebuchet MS"/>
                <a:cs typeface="Trebuchet MS"/>
                <a:sym typeface="Trebuchet MS"/>
              </a:rPr>
              <a:t>: </a:t>
            </a:r>
          </a:p>
          <a:p>
            <a:pPr marL="457200" lvl="0" indent="-381000" rtl="0">
              <a:spcBef>
                <a:spcPts val="0"/>
              </a:spcBef>
              <a:buClr>
                <a:srgbClr val="0000FF"/>
              </a:buClr>
              <a:buSzPct val="100000"/>
              <a:buFont typeface="Trebuchet MS"/>
              <a:buChar char="●"/>
            </a:pPr>
            <a:r>
              <a:rPr lang="en-US" sz="2400" i="1" dirty="0" smtClean="0">
                <a:solidFill>
                  <a:srgbClr val="0000FF"/>
                </a:solidFill>
                <a:latin typeface="Trebuchet MS"/>
                <a:ea typeface="Trebuchet MS"/>
                <a:cs typeface="Trebuchet MS"/>
                <a:sym typeface="Trebuchet MS"/>
              </a:rPr>
              <a:t>Review CBAs for other federal unions</a:t>
            </a:r>
          </a:p>
          <a:p>
            <a:pPr marL="457200" lvl="0" indent="-381000" rtl="0">
              <a:spcBef>
                <a:spcPts val="0"/>
              </a:spcBef>
              <a:buClr>
                <a:srgbClr val="0000FF"/>
              </a:buClr>
              <a:buSzPct val="100000"/>
              <a:buFont typeface="Trebuchet MS"/>
              <a:buChar char="●"/>
            </a:pPr>
            <a:r>
              <a:rPr lang="en-US" sz="2400" i="1" dirty="0" smtClean="0">
                <a:solidFill>
                  <a:srgbClr val="0000FF"/>
                </a:solidFill>
                <a:latin typeface="Trebuchet MS"/>
                <a:ea typeface="Trebuchet MS"/>
                <a:cs typeface="Trebuchet MS"/>
                <a:sym typeface="Trebuchet MS"/>
              </a:rPr>
              <a:t>Cross reference index of CBA sections</a:t>
            </a:r>
          </a:p>
          <a:p>
            <a:pPr marL="457200" lvl="0" indent="-381000" rtl="0">
              <a:spcBef>
                <a:spcPts val="0"/>
              </a:spcBef>
              <a:buClr>
                <a:srgbClr val="0000FF"/>
              </a:buClr>
              <a:buSzPct val="100000"/>
              <a:buFont typeface="Trebuchet MS"/>
              <a:buChar char="●"/>
            </a:pPr>
            <a:r>
              <a:rPr lang="en-US" sz="2400" i="1" dirty="0" smtClean="0">
                <a:solidFill>
                  <a:srgbClr val="0000FF"/>
                </a:solidFill>
                <a:latin typeface="Trebuchet MS"/>
                <a:ea typeface="Trebuchet MS"/>
                <a:cs typeface="Trebuchet MS"/>
                <a:sym typeface="Trebuchet MS"/>
              </a:rPr>
              <a:t>Collect language for foundational sections of our CBA</a:t>
            </a:r>
          </a:p>
          <a:p>
            <a:pPr marL="457200" lvl="0" indent="-381000" rtl="0">
              <a:spcBef>
                <a:spcPts val="0"/>
              </a:spcBef>
              <a:buClr>
                <a:srgbClr val="0000FF"/>
              </a:buClr>
              <a:buSzPct val="100000"/>
              <a:buFont typeface="Trebuchet MS"/>
              <a:buChar char="●"/>
            </a:pPr>
            <a:r>
              <a:rPr lang="en-US" sz="2400" i="1" dirty="0" smtClean="0">
                <a:solidFill>
                  <a:srgbClr val="0000FF"/>
                </a:solidFill>
                <a:latin typeface="Trebuchet MS"/>
                <a:ea typeface="Trebuchet MS"/>
                <a:cs typeface="Trebuchet MS"/>
                <a:sym typeface="Trebuchet MS"/>
              </a:rPr>
              <a:t>Identify Articles which could be added to the next NWSEO CBA</a:t>
            </a:r>
          </a:p>
        </p:txBody>
      </p:sp>
      <p:sp>
        <p:nvSpPr>
          <p:cNvPr id="165" name="Shape 165"/>
          <p:cNvSpPr txBox="1"/>
          <p:nvPr/>
        </p:nvSpPr>
        <p:spPr>
          <a:xfrm>
            <a:off x="1111717" y="3276600"/>
            <a:ext cx="5917499" cy="1837800"/>
          </a:xfrm>
          <a:prstGeom prst="rect">
            <a:avLst/>
          </a:prstGeom>
          <a:noFill/>
          <a:ln>
            <a:noFill/>
          </a:ln>
        </p:spPr>
        <p:txBody>
          <a:bodyPr lIns="91425" tIns="91425" rIns="91425" bIns="91425" anchor="ctr" anchorCtr="0">
            <a:noAutofit/>
          </a:bodyPr>
          <a:lstStyle/>
          <a:p>
            <a:pPr lvl="0" algn="ctr" rtl="0">
              <a:spcBef>
                <a:spcPts val="0"/>
              </a:spcBef>
              <a:buNone/>
            </a:pPr>
            <a:r>
              <a:rPr lang="en-US" sz="2400" b="1" i="1" dirty="0" smtClean="0">
                <a:solidFill>
                  <a:srgbClr val="FF0000"/>
                </a:solidFill>
                <a:latin typeface="Trebuchet MS"/>
                <a:ea typeface="Trebuchet MS"/>
                <a:cs typeface="Trebuchet MS"/>
                <a:sym typeface="Trebuchet MS"/>
              </a:rPr>
              <a:t>Evaluate and identify new and existing articles </a:t>
            </a:r>
            <a:r>
              <a:rPr lang="en-US" sz="2400" b="1" i="1" dirty="0">
                <a:solidFill>
                  <a:srgbClr val="FF0000"/>
                </a:solidFill>
                <a:latin typeface="Trebuchet MS"/>
                <a:ea typeface="Trebuchet MS"/>
                <a:cs typeface="Trebuchet MS"/>
                <a:sym typeface="Trebuchet MS"/>
              </a:rPr>
              <a:t>that may </a:t>
            </a:r>
            <a:r>
              <a:rPr lang="en-US" sz="2400" b="1" i="1" dirty="0" smtClean="0">
                <a:solidFill>
                  <a:srgbClr val="FF0000"/>
                </a:solidFill>
                <a:latin typeface="Trebuchet MS"/>
                <a:ea typeface="Trebuchet MS"/>
                <a:cs typeface="Trebuchet MS"/>
                <a:sym typeface="Trebuchet MS"/>
              </a:rPr>
              <a:t>improve the NWSEO CBA</a:t>
            </a:r>
            <a:endParaRPr sz="2400" b="1" i="1" dirty="0">
              <a:solidFill>
                <a:srgbClr val="FF0000"/>
              </a:solidFill>
              <a:latin typeface="Trebuchet MS"/>
              <a:ea typeface="Trebuchet MS"/>
              <a:cs typeface="Trebuchet MS"/>
              <a:sym typeface="Trebuchet MS"/>
            </a:endParaRPr>
          </a:p>
        </p:txBody>
      </p:sp>
      <p:sp>
        <p:nvSpPr>
          <p:cNvPr id="166" name="Shape 166"/>
          <p:cNvSpPr txBox="1">
            <a:spLocks noGrp="1"/>
          </p:cNvSpPr>
          <p:nvPr>
            <p:ph type="body" idx="1"/>
          </p:nvPr>
        </p:nvSpPr>
        <p:spPr>
          <a:xfrm>
            <a:off x="432250" y="4870650"/>
            <a:ext cx="6367499" cy="781199"/>
          </a:xfrm>
          <a:prstGeom prst="rect">
            <a:avLst/>
          </a:prstGeom>
        </p:spPr>
        <p:txBody>
          <a:bodyPr lIns="91425" tIns="91425" rIns="91425" bIns="91425" anchor="t" anchorCtr="0">
            <a:noAutofit/>
          </a:bodyPr>
          <a:lstStyle/>
          <a:p>
            <a:pPr marL="0" lvl="0" indent="0" algn="ctr" rtl="0">
              <a:spcBef>
                <a:spcPts val="0"/>
              </a:spcBef>
              <a:buNone/>
            </a:pPr>
            <a:r>
              <a:rPr lang="en-US" sz="2400" b="1" dirty="0">
                <a:solidFill>
                  <a:srgbClr val="0000FF"/>
                </a:solidFill>
              </a:rPr>
              <a:t>#2 Sub-team Coordinator: JoAnn Becker </a:t>
            </a:r>
            <a:r>
              <a:rPr lang="en-US" sz="2000" dirty="0"/>
              <a:t>j.becker@nwseo.org </a:t>
            </a:r>
          </a:p>
        </p:txBody>
      </p:sp>
      <p:pic>
        <p:nvPicPr>
          <p:cNvPr id="167" name="Shape 167"/>
          <p:cNvPicPr preferRelativeResize="0"/>
          <p:nvPr/>
        </p:nvPicPr>
        <p:blipFill rotWithShape="1">
          <a:blip r:embed="rId4">
            <a:alphaModFix/>
          </a:blip>
          <a:srcRect l="11418" b="4479"/>
          <a:stretch/>
        </p:blipFill>
        <p:spPr>
          <a:xfrm>
            <a:off x="6914625" y="3599129"/>
            <a:ext cx="1433725" cy="239729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2487375" y="1212200"/>
            <a:ext cx="3193799" cy="1200000"/>
          </a:xfrm>
          <a:prstGeom prst="rect">
            <a:avLst/>
          </a:prstGeom>
        </p:spPr>
        <p:txBody>
          <a:bodyPr lIns="91425" tIns="91425" rIns="91425" bIns="91425" anchor="t" anchorCtr="0">
            <a:noAutofit/>
          </a:bodyPr>
          <a:lstStyle/>
          <a:p>
            <a:pPr marL="0" indent="0" algn="ctr" rtl="0">
              <a:spcBef>
                <a:spcPts val="0"/>
              </a:spcBef>
              <a:buNone/>
            </a:pPr>
            <a:r>
              <a:rPr lang="en-US" sz="2400" b="1">
                <a:solidFill>
                  <a:srgbClr val="0000FF"/>
                </a:solidFill>
              </a:rPr>
              <a:t>JoAnn Becker</a:t>
            </a:r>
          </a:p>
          <a:p>
            <a:pPr lvl="0" algn="ctr" rtl="0">
              <a:spcBef>
                <a:spcPts val="0"/>
              </a:spcBef>
              <a:buClr>
                <a:schemeClr val="dk1"/>
              </a:buClr>
              <a:buSzPct val="45833"/>
              <a:buFont typeface="Arial"/>
              <a:buNone/>
            </a:pPr>
            <a:r>
              <a:rPr lang="en-US" sz="2400" b="1">
                <a:solidFill>
                  <a:srgbClr val="0000FF"/>
                </a:solidFill>
              </a:rPr>
              <a:t>Team Coordinator</a:t>
            </a:r>
          </a:p>
          <a:p>
            <a:pPr marL="457200" lvl="0" indent="-355600" rtl="0">
              <a:spcBef>
                <a:spcPts val="0"/>
              </a:spcBef>
              <a:buSzPct val="100000"/>
              <a:buFont typeface="Arial"/>
              <a:buChar char="●"/>
            </a:pPr>
            <a:r>
              <a:rPr lang="en-US" sz="2000"/>
              <a:t>j.becker@nwseo.org</a:t>
            </a:r>
          </a:p>
        </p:txBody>
      </p:sp>
      <p:sp>
        <p:nvSpPr>
          <p:cNvPr id="173" name="Shape 173"/>
          <p:cNvSpPr txBox="1">
            <a:spLocks noGrp="1"/>
          </p:cNvSpPr>
          <p:nvPr>
            <p:ph type="body" idx="2"/>
          </p:nvPr>
        </p:nvSpPr>
        <p:spPr>
          <a:xfrm>
            <a:off x="2487375" y="2822762"/>
            <a:ext cx="4572000" cy="1026899"/>
          </a:xfrm>
          <a:prstGeom prst="rect">
            <a:avLst/>
          </a:prstGeom>
        </p:spPr>
        <p:txBody>
          <a:bodyPr lIns="91425" tIns="91425" rIns="91425" bIns="91425" anchor="t" anchorCtr="0">
            <a:noAutofit/>
          </a:bodyPr>
          <a:lstStyle/>
          <a:p>
            <a:pPr marL="0" lvl="0" indent="0" algn="l" rtl="0">
              <a:spcBef>
                <a:spcPts val="0"/>
              </a:spcBef>
              <a:buNone/>
            </a:pPr>
            <a:r>
              <a:rPr lang="en-US" sz="2400" b="1">
                <a:solidFill>
                  <a:srgbClr val="0000FF"/>
                </a:solidFill>
              </a:rPr>
              <a:t>                         Robert Ruehl</a:t>
            </a:r>
          </a:p>
          <a:p>
            <a:pPr marL="457200" lvl="0" indent="-355600" rtl="0">
              <a:spcBef>
                <a:spcPts val="0"/>
              </a:spcBef>
              <a:buSzPct val="100000"/>
              <a:buFont typeface="Arial"/>
              <a:buChar char="●"/>
            </a:pPr>
            <a:r>
              <a:rPr lang="en-US" sz="2000">
                <a:solidFill>
                  <a:srgbClr val="222222"/>
                </a:solidFill>
              </a:rPr>
              <a:t>mingdamerciless@rocketmail.com</a:t>
            </a:r>
          </a:p>
        </p:txBody>
      </p:sp>
      <p:sp>
        <p:nvSpPr>
          <p:cNvPr id="174" name="Shape 174"/>
          <p:cNvSpPr txBox="1">
            <a:spLocks noGrp="1"/>
          </p:cNvSpPr>
          <p:nvPr>
            <p:ph type="body" idx="3"/>
          </p:nvPr>
        </p:nvSpPr>
        <p:spPr>
          <a:xfrm>
            <a:off x="2487375" y="4306975"/>
            <a:ext cx="3970200" cy="1026899"/>
          </a:xfrm>
          <a:prstGeom prst="rect">
            <a:avLst/>
          </a:prstGeom>
        </p:spPr>
        <p:txBody>
          <a:bodyPr lIns="91425" tIns="91425" rIns="91425" bIns="91425" anchor="t" anchorCtr="0">
            <a:noAutofit/>
          </a:bodyPr>
          <a:lstStyle/>
          <a:p>
            <a:pPr marL="0" lvl="0" indent="0" rtl="0">
              <a:spcBef>
                <a:spcPts val="0"/>
              </a:spcBef>
              <a:buNone/>
            </a:pPr>
            <a:r>
              <a:rPr lang="en-US" sz="2400" b="1">
                <a:solidFill>
                  <a:srgbClr val="0000FF"/>
                </a:solidFill>
              </a:rPr>
              <a:t>Nate Becker</a:t>
            </a:r>
          </a:p>
          <a:p>
            <a:pPr marL="457200" lvl="0" indent="-355600" rtl="0">
              <a:spcBef>
                <a:spcPts val="0"/>
              </a:spcBef>
              <a:buClr>
                <a:srgbClr val="000000"/>
              </a:buClr>
              <a:buSzPct val="100000"/>
              <a:buFont typeface="Arial"/>
              <a:buChar char="●"/>
            </a:pPr>
            <a:r>
              <a:rPr lang="en-US" sz="2000">
                <a:solidFill>
                  <a:srgbClr val="000000"/>
                </a:solidFill>
              </a:rPr>
              <a:t>nathan.c.becker@gmail.com</a:t>
            </a:r>
          </a:p>
        </p:txBody>
      </p:sp>
      <p:sp>
        <p:nvSpPr>
          <p:cNvPr id="175" name="Shape 175"/>
          <p:cNvSpPr txBox="1">
            <a:spLocks noGrp="1"/>
          </p:cNvSpPr>
          <p:nvPr>
            <p:ph type="title"/>
          </p:nvPr>
        </p:nvSpPr>
        <p:spPr>
          <a:xfrm>
            <a:off x="837825" y="-6"/>
            <a:ext cx="8229600" cy="628499"/>
          </a:xfrm>
          <a:prstGeom prst="rect">
            <a:avLst/>
          </a:prstGeom>
        </p:spPr>
        <p:txBody>
          <a:bodyPr lIns="91425" tIns="91425" rIns="91425" bIns="91425" anchor="b" anchorCtr="0">
            <a:noAutofit/>
          </a:bodyPr>
          <a:lstStyle/>
          <a:p>
            <a:pPr lvl="0" algn="ctr" rtl="0">
              <a:spcBef>
                <a:spcPts val="0"/>
              </a:spcBef>
              <a:buNone/>
            </a:pPr>
            <a:r>
              <a:rPr lang="en-US"/>
              <a:t>Sub-Team 2 Members...</a:t>
            </a:r>
          </a:p>
        </p:txBody>
      </p:sp>
      <p:pic>
        <p:nvPicPr>
          <p:cNvPr id="176" name="Shape 176"/>
          <p:cNvPicPr preferRelativeResize="0"/>
          <p:nvPr/>
        </p:nvPicPr>
        <p:blipFill>
          <a:blip r:embed="rId3">
            <a:alphaModFix/>
          </a:blip>
          <a:stretch>
            <a:fillRect/>
          </a:stretch>
        </p:blipFill>
        <p:spPr>
          <a:xfrm>
            <a:off x="2706450" y="5791175"/>
            <a:ext cx="4133850" cy="1066800"/>
          </a:xfrm>
          <a:prstGeom prst="rect">
            <a:avLst/>
          </a:prstGeom>
          <a:noFill/>
          <a:ln w="19050" cap="flat" cmpd="sng">
            <a:solidFill>
              <a:srgbClr val="FFFFFF"/>
            </a:solidFill>
            <a:prstDash val="solid"/>
            <a:round/>
            <a:headEnd type="none" w="med" len="med"/>
            <a:tailEnd type="none" w="med" len="med"/>
          </a:ln>
        </p:spPr>
      </p:pic>
      <p:pic>
        <p:nvPicPr>
          <p:cNvPr id="177" name="Shape 177"/>
          <p:cNvPicPr preferRelativeResize="0"/>
          <p:nvPr/>
        </p:nvPicPr>
        <p:blipFill rotWithShape="1">
          <a:blip r:embed="rId4">
            <a:alphaModFix/>
          </a:blip>
          <a:srcRect l="8474" r="7371" b="31309"/>
          <a:stretch/>
        </p:blipFill>
        <p:spPr>
          <a:xfrm>
            <a:off x="6883150" y="1872650"/>
            <a:ext cx="1803525" cy="2289924"/>
          </a:xfrm>
          <a:prstGeom prst="rect">
            <a:avLst/>
          </a:prstGeom>
          <a:noFill/>
          <a:ln>
            <a:noFill/>
          </a:ln>
        </p:spPr>
      </p:pic>
      <p:pic>
        <p:nvPicPr>
          <p:cNvPr id="178" name="Shape 178"/>
          <p:cNvPicPr preferRelativeResize="0"/>
          <p:nvPr/>
        </p:nvPicPr>
        <p:blipFill rotWithShape="1">
          <a:blip r:embed="rId5">
            <a:alphaModFix/>
          </a:blip>
          <a:srcRect l="9667" r="7275" b="30313"/>
          <a:stretch/>
        </p:blipFill>
        <p:spPr>
          <a:xfrm>
            <a:off x="837837" y="3564300"/>
            <a:ext cx="1748275" cy="2289925"/>
          </a:xfrm>
          <a:prstGeom prst="rect">
            <a:avLst/>
          </a:prstGeom>
          <a:noFill/>
          <a:ln>
            <a:noFill/>
          </a:ln>
        </p:spPr>
      </p:pic>
      <p:pic>
        <p:nvPicPr>
          <p:cNvPr id="179" name="Shape 179"/>
          <p:cNvPicPr preferRelativeResize="0"/>
          <p:nvPr/>
        </p:nvPicPr>
        <p:blipFill rotWithShape="1">
          <a:blip r:embed="rId6">
            <a:alphaModFix/>
          </a:blip>
          <a:srcRect l="8093" r="8126" b="31787"/>
          <a:stretch/>
        </p:blipFill>
        <p:spPr>
          <a:xfrm>
            <a:off x="810212" y="824900"/>
            <a:ext cx="1803525" cy="21505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950" y="0"/>
            <a:ext cx="9207899" cy="701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800">
                <a:solidFill>
                  <a:schemeClr val="dk2"/>
                </a:solidFill>
                <a:latin typeface="Calibri"/>
                <a:ea typeface="Calibri"/>
                <a:cs typeface="Calibri"/>
                <a:sym typeface="Calibri"/>
              </a:rPr>
              <a:t>Sub-Team 3</a:t>
            </a:r>
          </a:p>
        </p:txBody>
      </p:sp>
      <p:pic>
        <p:nvPicPr>
          <p:cNvPr id="201" name="Shape 201"/>
          <p:cNvPicPr preferRelativeResize="0"/>
          <p:nvPr/>
        </p:nvPicPr>
        <p:blipFill>
          <a:blip r:embed="rId3">
            <a:alphaModFix/>
          </a:blip>
          <a:stretch>
            <a:fillRect/>
          </a:stretch>
        </p:blipFill>
        <p:spPr>
          <a:xfrm>
            <a:off x="2344250" y="5791200"/>
            <a:ext cx="4133850" cy="1066800"/>
          </a:xfrm>
          <a:prstGeom prst="rect">
            <a:avLst/>
          </a:prstGeom>
          <a:noFill/>
          <a:ln w="19050" cap="flat" cmpd="sng">
            <a:solidFill>
              <a:srgbClr val="FFFFFF"/>
            </a:solidFill>
            <a:prstDash val="solid"/>
            <a:round/>
            <a:headEnd type="none" w="med" len="med"/>
            <a:tailEnd type="none" w="med" len="med"/>
          </a:ln>
        </p:spPr>
      </p:pic>
      <p:sp>
        <p:nvSpPr>
          <p:cNvPr id="202" name="Shape 202"/>
          <p:cNvSpPr txBox="1"/>
          <p:nvPr/>
        </p:nvSpPr>
        <p:spPr>
          <a:xfrm>
            <a:off x="896325" y="312200"/>
            <a:ext cx="7443300" cy="3248700"/>
          </a:xfrm>
          <a:prstGeom prst="rect">
            <a:avLst/>
          </a:prstGeom>
          <a:noFill/>
          <a:ln>
            <a:noFill/>
          </a:ln>
        </p:spPr>
        <p:txBody>
          <a:bodyPr lIns="91425" tIns="91425" rIns="91425" bIns="91425" anchor="ctr" anchorCtr="0">
            <a:noAutofit/>
          </a:bodyPr>
          <a:lstStyle/>
          <a:p>
            <a:pPr lvl="0" rtl="0">
              <a:spcBef>
                <a:spcPts val="0"/>
              </a:spcBef>
              <a:buNone/>
            </a:pPr>
            <a:r>
              <a:rPr lang="en-US" sz="2400" b="1" u="sng">
                <a:solidFill>
                  <a:srgbClr val="0000FF"/>
                </a:solidFill>
                <a:latin typeface="Trebuchet MS"/>
                <a:ea typeface="Trebuchet MS"/>
                <a:cs typeface="Trebuchet MS"/>
                <a:sym typeface="Trebuchet MS"/>
              </a:rPr>
              <a:t>Sub-team #3 Goals</a:t>
            </a:r>
            <a:r>
              <a:rPr lang="en-US" sz="2400" i="1">
                <a:solidFill>
                  <a:srgbClr val="0000FF"/>
                </a:solidFill>
                <a:latin typeface="Trebuchet MS"/>
                <a:ea typeface="Trebuchet MS"/>
                <a:cs typeface="Trebuchet MS"/>
                <a:sym typeface="Trebuchet MS"/>
              </a:rPr>
              <a:t>: </a:t>
            </a:r>
          </a:p>
          <a:p>
            <a:pPr marL="457200" lvl="0" indent="-381000" rtl="0">
              <a:spcBef>
                <a:spcPts val="0"/>
              </a:spcBef>
              <a:buClr>
                <a:srgbClr val="0000FF"/>
              </a:buClr>
              <a:buSzPct val="100000"/>
              <a:buFont typeface="Trebuchet MS"/>
              <a:buChar char="●"/>
            </a:pPr>
            <a:r>
              <a:rPr lang="en-US" sz="2400" i="1">
                <a:solidFill>
                  <a:srgbClr val="0000FF"/>
                </a:solidFill>
                <a:latin typeface="Trebuchet MS"/>
                <a:ea typeface="Trebuchet MS"/>
                <a:cs typeface="Trebuchet MS"/>
                <a:sym typeface="Trebuchet MS"/>
              </a:rPr>
              <a:t>Sub-team Goal: To brainstorm ideas and proposals that would improve employees’ work/life. </a:t>
            </a:r>
          </a:p>
          <a:p>
            <a:pPr marL="457200" lvl="0" indent="-381000" rtl="0">
              <a:spcBef>
                <a:spcPts val="0"/>
              </a:spcBef>
              <a:buClr>
                <a:srgbClr val="0000FF"/>
              </a:buClr>
              <a:buSzPct val="100000"/>
              <a:buFont typeface="Trebuchet MS"/>
              <a:buChar char="●"/>
            </a:pPr>
            <a:r>
              <a:rPr lang="en-US" sz="2400" i="1">
                <a:solidFill>
                  <a:srgbClr val="0000FF"/>
                </a:solidFill>
                <a:latin typeface="Trebuchet MS"/>
                <a:ea typeface="Trebuchet MS"/>
                <a:cs typeface="Trebuchet MS"/>
                <a:sym typeface="Trebuchet MS"/>
              </a:rPr>
              <a:t>Anything that can assist employees in fulfilling various needs and goals, or minimize challenges, for healthy work/life. </a:t>
            </a:r>
          </a:p>
        </p:txBody>
      </p:sp>
      <p:sp>
        <p:nvSpPr>
          <p:cNvPr id="203" name="Shape 203"/>
          <p:cNvSpPr txBox="1"/>
          <p:nvPr/>
        </p:nvSpPr>
        <p:spPr>
          <a:xfrm>
            <a:off x="516950" y="3295425"/>
            <a:ext cx="6923699" cy="1389899"/>
          </a:xfrm>
          <a:prstGeom prst="rect">
            <a:avLst/>
          </a:prstGeom>
          <a:noFill/>
          <a:ln>
            <a:noFill/>
          </a:ln>
        </p:spPr>
        <p:txBody>
          <a:bodyPr lIns="91425" tIns="91425" rIns="91425" bIns="91425" anchor="ctr" anchorCtr="0">
            <a:noAutofit/>
          </a:bodyPr>
          <a:lstStyle/>
          <a:p>
            <a:pPr algn="ctr" rtl="0">
              <a:spcBef>
                <a:spcPts val="0"/>
              </a:spcBef>
              <a:buNone/>
            </a:pPr>
            <a:r>
              <a:rPr lang="en-US" sz="2400" b="1" i="1">
                <a:solidFill>
                  <a:srgbClr val="FF0000"/>
                </a:solidFill>
                <a:latin typeface="Trebuchet MS"/>
                <a:ea typeface="Trebuchet MS"/>
                <a:cs typeface="Trebuchet MS"/>
                <a:sym typeface="Trebuchet MS"/>
              </a:rPr>
              <a:t>Bottom line; generate and assess </a:t>
            </a:r>
          </a:p>
          <a:p>
            <a:pPr algn="ctr" rtl="0">
              <a:spcBef>
                <a:spcPts val="0"/>
              </a:spcBef>
              <a:buNone/>
            </a:pPr>
            <a:r>
              <a:rPr lang="en-US" sz="2400" b="1" i="1">
                <a:solidFill>
                  <a:srgbClr val="FF0000"/>
                </a:solidFill>
                <a:latin typeface="Trebuchet MS"/>
                <a:ea typeface="Trebuchet MS"/>
                <a:cs typeface="Trebuchet MS"/>
                <a:sym typeface="Trebuchet MS"/>
              </a:rPr>
              <a:t>innovative options and solutions </a:t>
            </a:r>
          </a:p>
          <a:p>
            <a:pPr lvl="0" algn="ctr" rtl="0">
              <a:spcBef>
                <a:spcPts val="0"/>
              </a:spcBef>
              <a:buNone/>
            </a:pPr>
            <a:r>
              <a:rPr lang="en-US" sz="2400" b="1" i="1">
                <a:solidFill>
                  <a:srgbClr val="FF0000"/>
                </a:solidFill>
                <a:latin typeface="Trebuchet MS"/>
                <a:ea typeface="Trebuchet MS"/>
                <a:cs typeface="Trebuchet MS"/>
                <a:sym typeface="Trebuchet MS"/>
              </a:rPr>
              <a:t>that would benefit employees.</a:t>
            </a:r>
          </a:p>
        </p:txBody>
      </p:sp>
      <p:sp>
        <p:nvSpPr>
          <p:cNvPr id="204" name="Shape 204"/>
          <p:cNvSpPr txBox="1">
            <a:spLocks noGrp="1"/>
          </p:cNvSpPr>
          <p:nvPr>
            <p:ph type="body" idx="1"/>
          </p:nvPr>
        </p:nvSpPr>
        <p:spPr>
          <a:xfrm>
            <a:off x="590775" y="4731287"/>
            <a:ext cx="6367499" cy="781199"/>
          </a:xfrm>
          <a:prstGeom prst="rect">
            <a:avLst/>
          </a:prstGeom>
        </p:spPr>
        <p:txBody>
          <a:bodyPr lIns="91425" tIns="91425" rIns="91425" bIns="91425" anchor="t" anchorCtr="0">
            <a:noAutofit/>
          </a:bodyPr>
          <a:lstStyle/>
          <a:p>
            <a:pPr marL="0" lvl="0" indent="0" algn="ctr" rtl="0">
              <a:spcBef>
                <a:spcPts val="0"/>
              </a:spcBef>
              <a:buNone/>
            </a:pPr>
            <a:r>
              <a:rPr lang="en-US" sz="2400" b="1">
                <a:solidFill>
                  <a:srgbClr val="0000FF"/>
                </a:solidFill>
              </a:rPr>
              <a:t>#2 Sub-team Coordinator: Suzanne Sims </a:t>
            </a:r>
            <a:r>
              <a:rPr lang="en-US" sz="2000"/>
              <a:t>s.sims@nwseo.org </a:t>
            </a:r>
          </a:p>
        </p:txBody>
      </p:sp>
      <p:pic>
        <p:nvPicPr>
          <p:cNvPr id="205" name="Shape 205"/>
          <p:cNvPicPr preferRelativeResize="0"/>
          <p:nvPr/>
        </p:nvPicPr>
        <p:blipFill rotWithShape="1">
          <a:blip r:embed="rId4">
            <a:alphaModFix/>
          </a:blip>
          <a:srcRect l="7071" r="4315" b="3799"/>
          <a:stretch/>
        </p:blipFill>
        <p:spPr>
          <a:xfrm>
            <a:off x="6958275" y="3630050"/>
            <a:ext cx="1271100" cy="24697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2592800" y="1349475"/>
            <a:ext cx="3242699" cy="1223700"/>
          </a:xfrm>
          <a:prstGeom prst="rect">
            <a:avLst/>
          </a:prstGeom>
        </p:spPr>
        <p:txBody>
          <a:bodyPr lIns="91425" tIns="91425" rIns="91425" bIns="91425" anchor="t" anchorCtr="0">
            <a:noAutofit/>
          </a:bodyPr>
          <a:lstStyle/>
          <a:p>
            <a:pPr marL="0" indent="0" rtl="0">
              <a:spcBef>
                <a:spcPts val="0"/>
              </a:spcBef>
              <a:buNone/>
            </a:pPr>
            <a:r>
              <a:rPr lang="en-US" sz="2400" b="1">
                <a:solidFill>
                  <a:srgbClr val="0000FF"/>
                </a:solidFill>
              </a:rPr>
              <a:t>Suzanne Sims</a:t>
            </a:r>
          </a:p>
          <a:p>
            <a:pPr lvl="0" rtl="0">
              <a:spcBef>
                <a:spcPts val="0"/>
              </a:spcBef>
              <a:buClr>
                <a:schemeClr val="dk1"/>
              </a:buClr>
              <a:buSzPct val="45833"/>
              <a:buFont typeface="Arial"/>
              <a:buNone/>
            </a:pPr>
            <a:r>
              <a:rPr lang="en-US" sz="2400" b="1">
                <a:solidFill>
                  <a:srgbClr val="0000FF"/>
                </a:solidFill>
              </a:rPr>
              <a:t>Team Coordinator</a:t>
            </a:r>
          </a:p>
          <a:p>
            <a:pPr marL="457200" lvl="0" indent="-355600" rtl="0">
              <a:spcBef>
                <a:spcPts val="0"/>
              </a:spcBef>
              <a:buSzPct val="100000"/>
              <a:buFont typeface="Arial"/>
              <a:buChar char="●"/>
            </a:pPr>
            <a:r>
              <a:rPr lang="en-US" sz="2000"/>
              <a:t>s.sims@nwseo.org</a:t>
            </a:r>
          </a:p>
        </p:txBody>
      </p:sp>
      <p:sp>
        <p:nvSpPr>
          <p:cNvPr id="211" name="Shape 211"/>
          <p:cNvSpPr txBox="1">
            <a:spLocks noGrp="1"/>
          </p:cNvSpPr>
          <p:nvPr>
            <p:ph type="body" idx="2"/>
          </p:nvPr>
        </p:nvSpPr>
        <p:spPr>
          <a:xfrm>
            <a:off x="3051650" y="2668125"/>
            <a:ext cx="3729899" cy="1126200"/>
          </a:xfrm>
          <a:prstGeom prst="rect">
            <a:avLst/>
          </a:prstGeom>
        </p:spPr>
        <p:txBody>
          <a:bodyPr lIns="91425" tIns="91425" rIns="91425" bIns="91425" anchor="t" anchorCtr="0">
            <a:noAutofit/>
          </a:bodyPr>
          <a:lstStyle/>
          <a:p>
            <a:pPr marL="0" lvl="0" indent="0" algn="l" rtl="0">
              <a:spcBef>
                <a:spcPts val="0"/>
              </a:spcBef>
              <a:buNone/>
            </a:pPr>
            <a:r>
              <a:rPr lang="en-US" sz="2400" b="1">
                <a:solidFill>
                  <a:srgbClr val="0000FF"/>
                </a:solidFill>
              </a:rPr>
              <a:t>                  John Werner</a:t>
            </a:r>
          </a:p>
          <a:p>
            <a:pPr marL="457200" lvl="0" indent="-355600" rtl="0">
              <a:spcBef>
                <a:spcPts val="0"/>
              </a:spcBef>
              <a:buSzPct val="100000"/>
              <a:buFont typeface="Arial"/>
              <a:buChar char="●"/>
            </a:pPr>
            <a:r>
              <a:rPr lang="en-US" sz="2000">
                <a:solidFill>
                  <a:srgbClr val="222222"/>
                </a:solidFill>
              </a:rPr>
              <a:t>nwseosr_chair@yahoo.com</a:t>
            </a:r>
          </a:p>
        </p:txBody>
      </p:sp>
      <p:sp>
        <p:nvSpPr>
          <p:cNvPr id="212" name="Shape 212"/>
          <p:cNvSpPr txBox="1">
            <a:spLocks noGrp="1"/>
          </p:cNvSpPr>
          <p:nvPr>
            <p:ph type="body" idx="3"/>
          </p:nvPr>
        </p:nvSpPr>
        <p:spPr>
          <a:xfrm>
            <a:off x="2658000" y="4227825"/>
            <a:ext cx="3828000" cy="1066799"/>
          </a:xfrm>
          <a:prstGeom prst="rect">
            <a:avLst/>
          </a:prstGeom>
        </p:spPr>
        <p:txBody>
          <a:bodyPr lIns="91425" tIns="91425" rIns="91425" bIns="91425" anchor="t" anchorCtr="0">
            <a:noAutofit/>
          </a:bodyPr>
          <a:lstStyle/>
          <a:p>
            <a:pPr marL="0" lvl="0" indent="0" rtl="0">
              <a:spcBef>
                <a:spcPts val="0"/>
              </a:spcBef>
              <a:buNone/>
            </a:pPr>
            <a:r>
              <a:rPr lang="en-US" sz="2400" b="1">
                <a:solidFill>
                  <a:srgbClr val="0000FF"/>
                </a:solidFill>
              </a:rPr>
              <a:t>Dave Solano</a:t>
            </a:r>
          </a:p>
          <a:p>
            <a:pPr marL="457200" lvl="0" indent="-355600" rtl="0">
              <a:spcBef>
                <a:spcPts val="0"/>
              </a:spcBef>
              <a:buSzPct val="100000"/>
              <a:buFont typeface="Arial"/>
              <a:buChar char="●"/>
            </a:pPr>
            <a:r>
              <a:rPr lang="en-US" sz="2000">
                <a:solidFill>
                  <a:srgbClr val="222222"/>
                </a:solidFill>
              </a:rPr>
              <a:t>hydrodave2@comcast.net</a:t>
            </a:r>
          </a:p>
          <a:p>
            <a:pPr lvl="0" rtl="0">
              <a:spcBef>
                <a:spcPts val="0"/>
              </a:spcBef>
              <a:buNone/>
            </a:pPr>
            <a:endParaRPr sz="2000"/>
          </a:p>
        </p:txBody>
      </p:sp>
      <p:sp>
        <p:nvSpPr>
          <p:cNvPr id="213" name="Shape 213"/>
          <p:cNvSpPr txBox="1">
            <a:spLocks noGrp="1"/>
          </p:cNvSpPr>
          <p:nvPr>
            <p:ph type="title"/>
          </p:nvPr>
        </p:nvSpPr>
        <p:spPr>
          <a:xfrm>
            <a:off x="801800" y="-6"/>
            <a:ext cx="8229600" cy="628499"/>
          </a:xfrm>
          <a:prstGeom prst="rect">
            <a:avLst/>
          </a:prstGeom>
        </p:spPr>
        <p:txBody>
          <a:bodyPr lIns="91425" tIns="91425" rIns="91425" bIns="91425" anchor="b" anchorCtr="0">
            <a:noAutofit/>
          </a:bodyPr>
          <a:lstStyle/>
          <a:p>
            <a:pPr lvl="0" algn="ctr" rtl="0">
              <a:spcBef>
                <a:spcPts val="0"/>
              </a:spcBef>
              <a:buNone/>
            </a:pPr>
            <a:r>
              <a:rPr lang="en-US"/>
              <a:t>Sub-Team 3 Members...</a:t>
            </a:r>
          </a:p>
        </p:txBody>
      </p:sp>
      <p:pic>
        <p:nvPicPr>
          <p:cNvPr id="214" name="Shape 214"/>
          <p:cNvPicPr preferRelativeResize="0"/>
          <p:nvPr/>
        </p:nvPicPr>
        <p:blipFill>
          <a:blip r:embed="rId3">
            <a:alphaModFix/>
          </a:blip>
          <a:stretch>
            <a:fillRect/>
          </a:stretch>
        </p:blipFill>
        <p:spPr>
          <a:xfrm>
            <a:off x="4025425" y="5728125"/>
            <a:ext cx="4133850" cy="1066800"/>
          </a:xfrm>
          <a:prstGeom prst="rect">
            <a:avLst/>
          </a:prstGeom>
          <a:noFill/>
          <a:ln w="19050" cap="flat" cmpd="sng">
            <a:solidFill>
              <a:srgbClr val="FFFFFF"/>
            </a:solidFill>
            <a:prstDash val="solid"/>
            <a:round/>
            <a:headEnd type="none" w="med" len="med"/>
            <a:tailEnd type="none" w="med" len="med"/>
          </a:ln>
        </p:spPr>
      </p:pic>
      <p:pic>
        <p:nvPicPr>
          <p:cNvPr id="215" name="Shape 215"/>
          <p:cNvPicPr preferRelativeResize="0"/>
          <p:nvPr/>
        </p:nvPicPr>
        <p:blipFill rotWithShape="1">
          <a:blip r:embed="rId4">
            <a:alphaModFix/>
          </a:blip>
          <a:srcRect l="10475" r="6776" b="29617"/>
          <a:stretch/>
        </p:blipFill>
        <p:spPr>
          <a:xfrm>
            <a:off x="938600" y="975075"/>
            <a:ext cx="1757575" cy="2339649"/>
          </a:xfrm>
          <a:prstGeom prst="rect">
            <a:avLst/>
          </a:prstGeom>
          <a:noFill/>
          <a:ln>
            <a:noFill/>
          </a:ln>
        </p:spPr>
      </p:pic>
      <p:pic>
        <p:nvPicPr>
          <p:cNvPr id="216" name="Shape 216"/>
          <p:cNvPicPr preferRelativeResize="0"/>
          <p:nvPr/>
        </p:nvPicPr>
        <p:blipFill rotWithShape="1">
          <a:blip r:embed="rId5">
            <a:alphaModFix/>
          </a:blip>
          <a:srcRect l="7383" r="5848" b="30680"/>
          <a:stretch/>
        </p:blipFill>
        <p:spPr>
          <a:xfrm>
            <a:off x="801800" y="3523450"/>
            <a:ext cx="1826525" cy="2271350"/>
          </a:xfrm>
          <a:prstGeom prst="rect">
            <a:avLst/>
          </a:prstGeom>
          <a:noFill/>
          <a:ln>
            <a:noFill/>
          </a:ln>
        </p:spPr>
      </p:pic>
      <p:pic>
        <p:nvPicPr>
          <p:cNvPr id="217" name="Shape 217"/>
          <p:cNvPicPr preferRelativeResize="0"/>
          <p:nvPr/>
        </p:nvPicPr>
        <p:blipFill rotWithShape="1">
          <a:blip r:embed="rId6">
            <a:alphaModFix/>
          </a:blip>
          <a:srcRect l="7321" r="7449" b="29819"/>
          <a:stretch/>
        </p:blipFill>
        <p:spPr>
          <a:xfrm>
            <a:off x="6869475" y="1888162"/>
            <a:ext cx="1826525" cy="23396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0"/>
            <a:ext cx="7354200" cy="908399"/>
          </a:xfrm>
          <a:prstGeom prst="rect">
            <a:avLst/>
          </a:prstGeom>
          <a:noFill/>
          <a:ln>
            <a:noFill/>
          </a:ln>
        </p:spPr>
        <p:txBody>
          <a:bodyPr lIns="91425" tIns="45700" rIns="91425" bIns="45700" anchor="ctr" anchorCtr="0">
            <a:noAutofit/>
          </a:bodyPr>
          <a:lstStyle/>
          <a:p>
            <a:pPr lvl="0" algn="ctr">
              <a:buClr>
                <a:schemeClr val="dk1"/>
              </a:buClr>
              <a:buSzPct val="25000"/>
            </a:pPr>
            <a:r>
              <a:rPr lang="en-US" sz="3000" i="1" dirty="0">
                <a:solidFill>
                  <a:srgbClr val="FF0000"/>
                </a:solidFill>
                <a:latin typeface="Calibri"/>
                <a:ea typeface="Calibri"/>
                <a:cs typeface="Calibri"/>
                <a:sym typeface="Calibri"/>
              </a:rPr>
              <a:t>Sub-Team </a:t>
            </a:r>
            <a:r>
              <a:rPr lang="en-US" sz="3000" i="1" dirty="0" smtClean="0">
                <a:solidFill>
                  <a:srgbClr val="FF0000"/>
                </a:solidFill>
                <a:latin typeface="Calibri"/>
                <a:ea typeface="Calibri"/>
                <a:cs typeface="Calibri"/>
                <a:sym typeface="Calibri"/>
              </a:rPr>
              <a:t>3 </a:t>
            </a:r>
            <a:r>
              <a:rPr lang="en-US" sz="3000" i="1" dirty="0">
                <a:solidFill>
                  <a:srgbClr val="FF0000"/>
                </a:solidFill>
                <a:latin typeface="Calibri"/>
                <a:ea typeface="Calibri"/>
                <a:cs typeface="Calibri"/>
                <a:sym typeface="Calibri"/>
              </a:rPr>
              <a:t>update</a:t>
            </a:r>
          </a:p>
        </p:txBody>
      </p:sp>
      <p:pic>
        <p:nvPicPr>
          <p:cNvPr id="223" name="Shape 223"/>
          <p:cNvPicPr preferRelativeResize="0"/>
          <p:nvPr/>
        </p:nvPicPr>
        <p:blipFill>
          <a:blip r:embed="rId3">
            <a:alphaModFix/>
          </a:blip>
          <a:stretch>
            <a:fillRect/>
          </a:stretch>
        </p:blipFill>
        <p:spPr>
          <a:xfrm>
            <a:off x="2018006" y="5652250"/>
            <a:ext cx="4672281" cy="1205750"/>
          </a:xfrm>
          <a:prstGeom prst="rect">
            <a:avLst/>
          </a:prstGeom>
          <a:noFill/>
          <a:ln w="19050" cap="flat" cmpd="sng">
            <a:solidFill>
              <a:srgbClr val="FFFFFF"/>
            </a:solidFill>
            <a:prstDash val="solid"/>
            <a:round/>
            <a:headEnd type="none" w="med" len="med"/>
            <a:tailEnd type="none" w="med" len="med"/>
          </a:ln>
        </p:spPr>
      </p:pic>
      <p:sp>
        <p:nvSpPr>
          <p:cNvPr id="224" name="Shape 224"/>
          <p:cNvSpPr txBox="1"/>
          <p:nvPr/>
        </p:nvSpPr>
        <p:spPr>
          <a:xfrm>
            <a:off x="931400" y="1298075"/>
            <a:ext cx="6937500" cy="4975799"/>
          </a:xfrm>
          <a:prstGeom prst="rect">
            <a:avLst/>
          </a:prstGeom>
          <a:noFill/>
          <a:ln>
            <a:noFill/>
          </a:ln>
        </p:spPr>
        <p:txBody>
          <a:bodyPr lIns="91425" tIns="91425" rIns="91425" bIns="91425" anchor="ctr" anchorCtr="0">
            <a:noAutofit/>
          </a:bodyPr>
          <a:lstStyle/>
          <a:p>
            <a:pPr rtl="0">
              <a:spcBef>
                <a:spcPts val="0"/>
              </a:spcBef>
              <a:buNone/>
            </a:pPr>
            <a:r>
              <a:rPr lang="en-US" sz="2400" i="1" dirty="0">
                <a:solidFill>
                  <a:srgbClr val="0000FF"/>
                </a:solidFill>
              </a:rPr>
              <a:t>Our team is compiling a big wish list of items that would serve to enhance the work life of NWS employees. So far we have quite a few items, but we welcome suggestions from our members!</a:t>
            </a:r>
          </a:p>
          <a:p>
            <a:pPr algn="ctr" rtl="0">
              <a:spcBef>
                <a:spcPts val="0"/>
              </a:spcBef>
              <a:buNone/>
            </a:pPr>
            <a:endParaRPr sz="2400" b="1" i="1" dirty="0">
              <a:solidFill>
                <a:srgbClr val="0000FF"/>
              </a:solidFill>
            </a:endParaRPr>
          </a:p>
          <a:p>
            <a:pPr rtl="0">
              <a:spcBef>
                <a:spcPts val="0"/>
              </a:spcBef>
              <a:buNone/>
            </a:pPr>
            <a:endParaRPr sz="2400" b="1" i="1" dirty="0">
              <a:solidFill>
                <a:srgbClr val="0000FF"/>
              </a:solidFill>
            </a:endParaRPr>
          </a:p>
          <a:p>
            <a:pPr rtl="0">
              <a:spcBef>
                <a:spcPts val="0"/>
              </a:spcBef>
              <a:buNone/>
            </a:pPr>
            <a:endParaRPr sz="2400" b="1" i="1" dirty="0">
              <a:solidFill>
                <a:srgbClr val="0000FF"/>
              </a:solidFill>
            </a:endParaRPr>
          </a:p>
          <a:p>
            <a:pPr rtl="0">
              <a:spcBef>
                <a:spcPts val="0"/>
              </a:spcBef>
              <a:buNone/>
            </a:pPr>
            <a:endParaRPr sz="2400" b="1" i="1" dirty="0">
              <a:solidFill>
                <a:srgbClr val="0000FF"/>
              </a:solidFill>
            </a:endParaRPr>
          </a:p>
          <a:p>
            <a:pPr rtl="0">
              <a:spcBef>
                <a:spcPts val="0"/>
              </a:spcBef>
              <a:buNone/>
            </a:pPr>
            <a:endParaRPr sz="2400" b="1" i="1" dirty="0">
              <a:solidFill>
                <a:srgbClr val="0000FF"/>
              </a:solidFill>
            </a:endParaRPr>
          </a:p>
          <a:p>
            <a:pPr algn="ctr" rtl="0">
              <a:spcBef>
                <a:spcPts val="0"/>
              </a:spcBef>
              <a:buNone/>
            </a:pPr>
            <a:endParaRPr sz="2400" b="1" i="1" dirty="0">
              <a:solidFill>
                <a:srgbClr val="0000FF"/>
              </a:solidFill>
            </a:endParaRPr>
          </a:p>
          <a:p>
            <a:pPr lvl="0" algn="ctr" rtl="0">
              <a:spcBef>
                <a:spcPts val="0"/>
              </a:spcBef>
              <a:buNone/>
            </a:pPr>
            <a:endParaRPr sz="3000" b="1" i="1" dirty="0">
              <a:solidFill>
                <a:srgbClr val="0000FF"/>
              </a:solidFill>
            </a:endParaRPr>
          </a:p>
        </p:txBody>
      </p:sp>
      <p:pic>
        <p:nvPicPr>
          <p:cNvPr id="225" name="Shape 225"/>
          <p:cNvPicPr preferRelativeResize="0"/>
          <p:nvPr/>
        </p:nvPicPr>
        <p:blipFill rotWithShape="1">
          <a:blip r:embed="rId4">
            <a:alphaModFix/>
          </a:blip>
          <a:srcRect l="60399"/>
          <a:stretch/>
        </p:blipFill>
        <p:spPr>
          <a:xfrm>
            <a:off x="7868900" y="0"/>
            <a:ext cx="1301049" cy="3257825"/>
          </a:xfrm>
          <a:prstGeom prst="rect">
            <a:avLst/>
          </a:prstGeom>
          <a:noFill/>
          <a:ln>
            <a:noFill/>
          </a:ln>
        </p:spPr>
      </p:pic>
      <p:pic>
        <p:nvPicPr>
          <p:cNvPr id="226" name="Shape 226"/>
          <p:cNvPicPr preferRelativeResize="0"/>
          <p:nvPr/>
        </p:nvPicPr>
        <p:blipFill rotWithShape="1">
          <a:blip r:embed="rId4">
            <a:alphaModFix/>
          </a:blip>
          <a:srcRect r="60399" b="8164"/>
          <a:stretch/>
        </p:blipFill>
        <p:spPr>
          <a:xfrm>
            <a:off x="7914850" y="3866225"/>
            <a:ext cx="1301049" cy="2991774"/>
          </a:xfrm>
          <a:prstGeom prst="rect">
            <a:avLst/>
          </a:prstGeom>
          <a:noFill/>
          <a:ln>
            <a:noFill/>
          </a:ln>
        </p:spPr>
      </p:pic>
      <p:pic>
        <p:nvPicPr>
          <p:cNvPr id="227" name="Shape 227"/>
          <p:cNvPicPr preferRelativeResize="0"/>
          <p:nvPr/>
        </p:nvPicPr>
        <p:blipFill rotWithShape="1">
          <a:blip r:embed="rId4">
            <a:alphaModFix/>
          </a:blip>
          <a:srcRect l="20107" t="61719" r="41556"/>
          <a:stretch/>
        </p:blipFill>
        <p:spPr>
          <a:xfrm>
            <a:off x="7910600" y="2660475"/>
            <a:ext cx="1217674" cy="1205750"/>
          </a:xfrm>
          <a:prstGeom prst="rect">
            <a:avLst/>
          </a:prstGeom>
          <a:noFill/>
          <a:ln>
            <a:noFill/>
          </a:ln>
        </p:spPr>
      </p:pic>
      <p:pic>
        <p:nvPicPr>
          <p:cNvPr id="228" name="Shape 228"/>
          <p:cNvPicPr preferRelativeResize="0"/>
          <p:nvPr/>
        </p:nvPicPr>
        <p:blipFill>
          <a:blip r:embed="rId5">
            <a:alphaModFix/>
          </a:blip>
          <a:stretch>
            <a:fillRect/>
          </a:stretch>
        </p:blipFill>
        <p:spPr>
          <a:xfrm>
            <a:off x="2940775" y="2894525"/>
            <a:ext cx="2676574" cy="17020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3"/>
            <a:ext cx="8229600" cy="908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i="1">
                <a:solidFill>
                  <a:srgbClr val="FF0000"/>
                </a:solidFill>
                <a:latin typeface="Calibri"/>
                <a:ea typeface="Calibri"/>
                <a:cs typeface="Calibri"/>
                <a:sym typeface="Calibri"/>
              </a:rPr>
              <a:t>NWSEO CBA Negotiation Team</a:t>
            </a:r>
          </a:p>
        </p:txBody>
      </p:sp>
      <p:sp>
        <p:nvSpPr>
          <p:cNvPr id="243" name="Shape 243"/>
          <p:cNvSpPr txBox="1"/>
          <p:nvPr/>
        </p:nvSpPr>
        <p:spPr>
          <a:xfrm>
            <a:off x="899700" y="275700"/>
            <a:ext cx="7536000" cy="4284600"/>
          </a:xfrm>
          <a:prstGeom prst="rect">
            <a:avLst/>
          </a:prstGeom>
          <a:noFill/>
          <a:ln>
            <a:noFill/>
          </a:ln>
        </p:spPr>
        <p:txBody>
          <a:bodyPr lIns="91425" tIns="91425" rIns="91425" bIns="91425" anchor="ctr" anchorCtr="0">
            <a:noAutofit/>
          </a:bodyPr>
          <a:lstStyle/>
          <a:p>
            <a:pPr algn="ctr" rtl="0">
              <a:spcBef>
                <a:spcPts val="0"/>
              </a:spcBef>
              <a:buNone/>
            </a:pPr>
            <a:r>
              <a:rPr lang="en-US" sz="2400" b="1" i="1">
                <a:solidFill>
                  <a:srgbClr val="0000FF"/>
                </a:solidFill>
              </a:rPr>
              <a:t>Remember, this is a PROCESS. </a:t>
            </a:r>
          </a:p>
          <a:p>
            <a:pPr algn="ctr" rtl="0">
              <a:spcBef>
                <a:spcPts val="0"/>
              </a:spcBef>
              <a:buNone/>
            </a:pPr>
            <a:endParaRPr sz="2400" b="1" i="1">
              <a:solidFill>
                <a:srgbClr val="0000FF"/>
              </a:solidFill>
            </a:endParaRPr>
          </a:p>
          <a:p>
            <a:pPr lvl="0" rtl="0">
              <a:spcBef>
                <a:spcPts val="0"/>
              </a:spcBef>
              <a:buNone/>
            </a:pPr>
            <a:r>
              <a:rPr lang="en-US" sz="2400" i="1">
                <a:solidFill>
                  <a:srgbClr val="0000FF"/>
                </a:solidFill>
              </a:rPr>
              <a:t>We will take ideas, but please keep in mind that it is unrealistic to expect that every suggestions will be fulfilled. There will likely be a lot of give-and-take during negotiations.</a:t>
            </a:r>
          </a:p>
        </p:txBody>
      </p:sp>
      <p:pic>
        <p:nvPicPr>
          <p:cNvPr id="244" name="Shape 244"/>
          <p:cNvPicPr preferRelativeResize="0"/>
          <p:nvPr/>
        </p:nvPicPr>
        <p:blipFill>
          <a:blip r:embed="rId3">
            <a:alphaModFix/>
          </a:blip>
          <a:stretch>
            <a:fillRect/>
          </a:stretch>
        </p:blipFill>
        <p:spPr>
          <a:xfrm>
            <a:off x="4985550" y="3285875"/>
            <a:ext cx="3450150" cy="2717182"/>
          </a:xfrm>
          <a:prstGeom prst="rect">
            <a:avLst/>
          </a:prstGeom>
          <a:noFill/>
          <a:ln>
            <a:noFill/>
          </a:ln>
        </p:spPr>
      </p:pic>
      <p:pic>
        <p:nvPicPr>
          <p:cNvPr id="245" name="Shape 245"/>
          <p:cNvPicPr preferRelativeResize="0"/>
          <p:nvPr/>
        </p:nvPicPr>
        <p:blipFill>
          <a:blip r:embed="rId4">
            <a:alphaModFix/>
          </a:blip>
          <a:stretch>
            <a:fillRect/>
          </a:stretch>
        </p:blipFill>
        <p:spPr>
          <a:xfrm>
            <a:off x="2505075" y="5791200"/>
            <a:ext cx="4133850" cy="1066800"/>
          </a:xfrm>
          <a:prstGeom prst="rect">
            <a:avLst/>
          </a:prstGeom>
          <a:noFill/>
          <a:ln w="19050" cap="flat" cmpd="sng">
            <a:solidFill>
              <a:srgbClr val="FFFFFF"/>
            </a:solidFill>
            <a:prstDash val="solid"/>
            <a:round/>
            <a:headEnd type="none" w="med" len="med"/>
            <a:tailEnd type="none" w="med" len="med"/>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3"/>
            <a:ext cx="8229600" cy="45720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i="1" dirty="0">
                <a:solidFill>
                  <a:srgbClr val="FF0000"/>
                </a:solidFill>
                <a:latin typeface="Calibri"/>
                <a:ea typeface="Calibri"/>
                <a:cs typeface="Calibri"/>
                <a:sym typeface="Calibri"/>
              </a:rPr>
              <a:t>Questions, Feedback, Suggestions?</a:t>
            </a:r>
          </a:p>
        </p:txBody>
      </p:sp>
      <p:pic>
        <p:nvPicPr>
          <p:cNvPr id="257" name="Shape 257"/>
          <p:cNvPicPr preferRelativeResize="0"/>
          <p:nvPr/>
        </p:nvPicPr>
        <p:blipFill>
          <a:blip r:embed="rId3">
            <a:alphaModFix/>
          </a:blip>
          <a:stretch>
            <a:fillRect/>
          </a:stretch>
        </p:blipFill>
        <p:spPr>
          <a:xfrm>
            <a:off x="2743199" y="5924574"/>
            <a:ext cx="3895725" cy="933425"/>
          </a:xfrm>
          <a:prstGeom prst="rect">
            <a:avLst/>
          </a:prstGeom>
          <a:noFill/>
          <a:ln w="19050" cap="flat" cmpd="sng">
            <a:solidFill>
              <a:srgbClr val="FFFFFF"/>
            </a:solidFill>
            <a:prstDash val="solid"/>
            <a:round/>
            <a:headEnd type="none" w="med" len="med"/>
            <a:tailEnd type="none" w="med" len="med"/>
          </a:ln>
        </p:spPr>
      </p:pic>
      <p:pic>
        <p:nvPicPr>
          <p:cNvPr id="258" name="Shape 258"/>
          <p:cNvPicPr preferRelativeResize="0"/>
          <p:nvPr/>
        </p:nvPicPr>
        <p:blipFill rotWithShape="1">
          <a:blip r:embed="rId4">
            <a:alphaModFix/>
          </a:blip>
          <a:srcRect l="5078"/>
          <a:stretch/>
        </p:blipFill>
        <p:spPr>
          <a:xfrm flipH="1">
            <a:off x="4845633" y="457200"/>
            <a:ext cx="3390400" cy="2589000"/>
          </a:xfrm>
          <a:prstGeom prst="rect">
            <a:avLst/>
          </a:prstGeom>
          <a:noFill/>
          <a:ln>
            <a:noFill/>
          </a:ln>
        </p:spPr>
      </p:pic>
      <p:pic>
        <p:nvPicPr>
          <p:cNvPr id="259" name="Shape 259"/>
          <p:cNvPicPr preferRelativeResize="0"/>
          <p:nvPr/>
        </p:nvPicPr>
        <p:blipFill>
          <a:blip r:embed="rId5">
            <a:alphaModFix/>
          </a:blip>
          <a:stretch>
            <a:fillRect/>
          </a:stretch>
        </p:blipFill>
        <p:spPr>
          <a:xfrm>
            <a:off x="843662" y="2306775"/>
            <a:ext cx="2064396" cy="2406049"/>
          </a:xfrm>
          <a:prstGeom prst="rect">
            <a:avLst/>
          </a:prstGeom>
          <a:noFill/>
          <a:ln>
            <a:noFill/>
          </a:ln>
        </p:spPr>
      </p:pic>
      <p:pic>
        <p:nvPicPr>
          <p:cNvPr id="260" name="Shape 260"/>
          <p:cNvPicPr preferRelativeResize="0"/>
          <p:nvPr/>
        </p:nvPicPr>
        <p:blipFill>
          <a:blip r:embed="rId6">
            <a:alphaModFix/>
          </a:blip>
          <a:stretch>
            <a:fillRect/>
          </a:stretch>
        </p:blipFill>
        <p:spPr>
          <a:xfrm>
            <a:off x="1186334" y="609600"/>
            <a:ext cx="3659299" cy="1849575"/>
          </a:xfrm>
          <a:prstGeom prst="rect">
            <a:avLst/>
          </a:prstGeom>
          <a:noFill/>
          <a:ln>
            <a:noFill/>
          </a:ln>
        </p:spPr>
      </p:pic>
      <p:pic>
        <p:nvPicPr>
          <p:cNvPr id="262" name="Shape 262"/>
          <p:cNvPicPr preferRelativeResize="0"/>
          <p:nvPr/>
        </p:nvPicPr>
        <p:blipFill>
          <a:blip r:embed="rId7">
            <a:alphaModFix/>
          </a:blip>
          <a:stretch>
            <a:fillRect/>
          </a:stretch>
        </p:blipFill>
        <p:spPr>
          <a:xfrm>
            <a:off x="2892016" y="2971800"/>
            <a:ext cx="5337600" cy="1425899"/>
          </a:xfrm>
          <a:prstGeom prst="rect">
            <a:avLst/>
          </a:prstGeom>
          <a:noFill/>
          <a:ln>
            <a:noFill/>
          </a:ln>
        </p:spPr>
      </p:pic>
      <p:sp>
        <p:nvSpPr>
          <p:cNvPr id="2" name="Rectangle 1"/>
          <p:cNvSpPr/>
          <p:nvPr/>
        </p:nvSpPr>
        <p:spPr>
          <a:xfrm>
            <a:off x="7039" y="4876800"/>
            <a:ext cx="9144000" cy="830997"/>
          </a:xfrm>
          <a:prstGeom prst="rect">
            <a:avLst/>
          </a:prstGeom>
        </p:spPr>
        <p:txBody>
          <a:bodyPr wrap="square">
            <a:spAutoFit/>
          </a:bodyPr>
          <a:lstStyle/>
          <a:p>
            <a:pPr algn="ctr"/>
            <a:r>
              <a:rPr lang="en-US" sz="2400" b="1" i="1" dirty="0">
                <a:solidFill>
                  <a:srgbClr val="FF0000"/>
                </a:solidFill>
                <a:latin typeface="Calibri" panose="020F0502020204030204" pitchFamily="34" charset="0"/>
              </a:rPr>
              <a:t>No one cares </a:t>
            </a:r>
            <a:r>
              <a:rPr lang="en-US" sz="2400" b="1" i="1" dirty="0" smtClean="0">
                <a:solidFill>
                  <a:srgbClr val="FF0000"/>
                </a:solidFill>
                <a:latin typeface="Calibri" panose="020F0502020204030204" pitchFamily="34" charset="0"/>
              </a:rPr>
              <a:t>more for National </a:t>
            </a:r>
            <a:r>
              <a:rPr lang="en-US" sz="2400" b="1" i="1" dirty="0">
                <a:solidFill>
                  <a:srgbClr val="FF0000"/>
                </a:solidFill>
                <a:latin typeface="Calibri" panose="020F0502020204030204" pitchFamily="34" charset="0"/>
              </a:rPr>
              <a:t>Weather Service employees </a:t>
            </a:r>
            <a:endParaRPr lang="en-US" sz="2400" b="1" i="1" dirty="0" smtClean="0">
              <a:solidFill>
                <a:srgbClr val="FF0000"/>
              </a:solidFill>
              <a:latin typeface="Calibri" panose="020F0502020204030204" pitchFamily="34" charset="0"/>
            </a:endParaRPr>
          </a:p>
          <a:p>
            <a:pPr algn="ctr"/>
            <a:r>
              <a:rPr lang="en-US" sz="2400" b="1" i="1" dirty="0" smtClean="0">
                <a:solidFill>
                  <a:srgbClr val="FF0000"/>
                </a:solidFill>
                <a:latin typeface="Calibri" panose="020F0502020204030204" pitchFamily="34" charset="0"/>
              </a:rPr>
              <a:t>than</a:t>
            </a:r>
            <a:r>
              <a:rPr lang="en-US" sz="2400" b="1" i="1" dirty="0">
                <a:solidFill>
                  <a:srgbClr val="FF0000"/>
                </a:solidFill>
                <a:latin typeface="Calibri" panose="020F0502020204030204" pitchFamily="34" charset="0"/>
              </a:rPr>
              <a:t> </a:t>
            </a:r>
            <a:r>
              <a:rPr lang="en-US" sz="2400" b="1" i="1" dirty="0" smtClean="0">
                <a:solidFill>
                  <a:srgbClr val="FF0000"/>
                </a:solidFill>
                <a:latin typeface="Calibri" panose="020F0502020204030204" pitchFamily="34" charset="0"/>
              </a:rPr>
              <a:t>National </a:t>
            </a:r>
            <a:r>
              <a:rPr lang="en-US" sz="2400" b="1" i="1" dirty="0">
                <a:solidFill>
                  <a:srgbClr val="FF0000"/>
                </a:solidFill>
                <a:latin typeface="Calibri" panose="020F0502020204030204" pitchFamily="34" charset="0"/>
              </a:rPr>
              <a:t>Weather Service </a:t>
            </a:r>
            <a:r>
              <a:rPr lang="en-US" sz="2400" b="1" i="1" dirty="0" smtClean="0">
                <a:solidFill>
                  <a:srgbClr val="FF0000"/>
                </a:solidFill>
                <a:latin typeface="Calibri" panose="020F0502020204030204" pitchFamily="34" charset="0"/>
              </a:rPr>
              <a:t>employees!</a:t>
            </a:r>
            <a:endParaRPr lang="en-US" sz="2400" i="1" dirty="0">
              <a:solidFill>
                <a:srgbClr val="FF0000"/>
              </a:solidFill>
              <a:latin typeface="Calibri" panose="020F0502020204030204" pitchFamily="34" charset="0"/>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0"/>
            <a:ext cx="8229600" cy="4778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i="1" dirty="0">
                <a:solidFill>
                  <a:srgbClr val="FF0000"/>
                </a:solidFill>
                <a:latin typeface="Calibri"/>
                <a:ea typeface="Calibri"/>
                <a:cs typeface="Calibri"/>
                <a:sym typeface="Calibri"/>
              </a:rPr>
              <a:t>NWSEO CBA </a:t>
            </a:r>
            <a:r>
              <a:rPr lang="en-US" sz="3000" i="1" dirty="0" smtClean="0">
                <a:solidFill>
                  <a:srgbClr val="FF0000"/>
                </a:solidFill>
                <a:latin typeface="Calibri"/>
                <a:ea typeface="Calibri"/>
                <a:cs typeface="Calibri"/>
                <a:sym typeface="Calibri"/>
              </a:rPr>
              <a:t>Negotiations Update</a:t>
            </a:r>
            <a:endParaRPr lang="en-US" sz="3000" i="1" dirty="0">
              <a:solidFill>
                <a:srgbClr val="FF0000"/>
              </a:solidFill>
              <a:latin typeface="Calibri"/>
              <a:ea typeface="Calibri"/>
              <a:cs typeface="Calibri"/>
              <a:sym typeface="Calibri"/>
            </a:endParaRPr>
          </a:p>
        </p:txBody>
      </p:sp>
      <p:sp>
        <p:nvSpPr>
          <p:cNvPr id="84" name="Shape 84"/>
          <p:cNvSpPr txBox="1"/>
          <p:nvPr/>
        </p:nvSpPr>
        <p:spPr>
          <a:xfrm>
            <a:off x="844700" y="433425"/>
            <a:ext cx="7550700" cy="6424499"/>
          </a:xfrm>
          <a:prstGeom prst="rect">
            <a:avLst/>
          </a:prstGeom>
          <a:noFill/>
          <a:ln>
            <a:noFill/>
          </a:ln>
        </p:spPr>
        <p:txBody>
          <a:bodyPr lIns="91425" tIns="91425" rIns="91425" bIns="91425" anchor="t" anchorCtr="0">
            <a:noAutofit/>
          </a:bodyPr>
          <a:lstStyle/>
          <a:p>
            <a:pPr lvl="0" rtl="0">
              <a:spcBef>
                <a:spcPts val="0"/>
              </a:spcBef>
              <a:buNone/>
            </a:pPr>
            <a:r>
              <a:rPr lang="en-US" b="1" i="1" u="sng" dirty="0"/>
              <a:t>July 16th, 2015:</a:t>
            </a:r>
            <a:r>
              <a:rPr lang="en-US" dirty="0"/>
              <a:t> Notification from David Murray, regarding the NWS Agency of termination of the Collective Bargaining Agreement (CBA) and proposed changes, was sent to NWSEO Leadership - minutes before the unexpected notification was sent agency wide. </a:t>
            </a:r>
          </a:p>
          <a:p>
            <a:pPr lvl="0" rtl="0">
              <a:spcBef>
                <a:spcPts val="0"/>
              </a:spcBef>
              <a:buNone/>
            </a:pPr>
            <a:endParaRPr dirty="0"/>
          </a:p>
          <a:p>
            <a:pPr rtl="0">
              <a:spcBef>
                <a:spcPts val="0"/>
              </a:spcBef>
              <a:buNone/>
            </a:pPr>
            <a:r>
              <a:rPr lang="en-US" b="1" i="1" u="sng" dirty="0"/>
              <a:t>July 17th, 2015:</a:t>
            </a:r>
            <a:r>
              <a:rPr lang="en-US" dirty="0"/>
              <a:t> Dan </a:t>
            </a:r>
            <a:r>
              <a:rPr lang="en-US" dirty="0" err="1"/>
              <a:t>Sobien</a:t>
            </a:r>
            <a:r>
              <a:rPr lang="en-US" dirty="0"/>
              <a:t> submitted form F-7 to the Federal Mediation and Conciliation Service (FMCS), fulfilling NWSEO’s obligation under Article 29 Section 3 of the CBA: </a:t>
            </a:r>
          </a:p>
          <a:p>
            <a:pPr rtl="0">
              <a:spcBef>
                <a:spcPts val="0"/>
              </a:spcBef>
              <a:buNone/>
            </a:pPr>
            <a:endParaRPr dirty="0"/>
          </a:p>
          <a:p>
            <a:pPr rtl="0">
              <a:spcBef>
                <a:spcPts val="0"/>
              </a:spcBef>
              <a:buNone/>
            </a:pPr>
            <a:r>
              <a:rPr lang="en-US" b="1" i="1" dirty="0">
                <a:solidFill>
                  <a:srgbClr val="0000FF"/>
                </a:solidFill>
              </a:rPr>
              <a:t>“This Agreement will remain in effect for 90 calendar days from the start of formal renegotiation or amendment of said Agreement, exclusive of any time necessary for </a:t>
            </a:r>
            <a:r>
              <a:rPr lang="en-US" b="1" i="1" u="sng" dirty="0">
                <a:solidFill>
                  <a:srgbClr val="0000FF"/>
                </a:solidFill>
                <a:hlinkClick r:id="rId3"/>
              </a:rPr>
              <a:t>FMCS</a:t>
            </a:r>
            <a:r>
              <a:rPr lang="en-US" b="1" i="1" dirty="0">
                <a:solidFill>
                  <a:srgbClr val="0000FF"/>
                </a:solidFill>
              </a:rPr>
              <a:t> or </a:t>
            </a:r>
            <a:r>
              <a:rPr lang="en-US" b="1" i="1" u="sng" dirty="0">
                <a:solidFill>
                  <a:srgbClr val="0000FF"/>
                </a:solidFill>
                <a:hlinkClick r:id="rId4"/>
              </a:rPr>
              <a:t>FSIP</a:t>
            </a:r>
            <a:r>
              <a:rPr lang="en-US" b="1" i="1" dirty="0">
                <a:solidFill>
                  <a:srgbClr val="0000FF"/>
                </a:solidFill>
              </a:rPr>
              <a:t> proceedings. If at the end of the 90-calendar day period an agreement has not been reached and the services of neither FMCS nor FSIP have been invoked, either party may, upon written notification to the other, terminate any or all sections of the Agreement.”  </a:t>
            </a:r>
          </a:p>
          <a:p>
            <a:pPr lvl="0" rtl="0">
              <a:lnSpc>
                <a:spcPct val="115000"/>
              </a:lnSpc>
              <a:spcBef>
                <a:spcPts val="0"/>
              </a:spcBef>
              <a:buClr>
                <a:schemeClr val="dk1"/>
              </a:buClr>
              <a:buSzPct val="100000"/>
              <a:buFont typeface="Arial"/>
              <a:buNone/>
            </a:pPr>
            <a:r>
              <a:rPr lang="en-US" sz="1100" dirty="0">
                <a:solidFill>
                  <a:srgbClr val="222222"/>
                </a:solidFill>
                <a:latin typeface="Calibri"/>
                <a:ea typeface="Calibri"/>
                <a:cs typeface="Calibri"/>
                <a:sym typeface="Calibri"/>
              </a:rPr>
              <a:t> </a:t>
            </a:r>
          </a:p>
          <a:p>
            <a:pPr lvl="0" rtl="0">
              <a:spcBef>
                <a:spcPts val="0"/>
              </a:spcBef>
              <a:buNone/>
            </a:pPr>
            <a:r>
              <a:rPr lang="en-US" b="1" i="1" u="sng" dirty="0"/>
              <a:t>July 22nd, 2015:</a:t>
            </a:r>
            <a:r>
              <a:rPr lang="en-US" dirty="0"/>
              <a:t> NWSEO </a:t>
            </a:r>
            <a:r>
              <a:rPr lang="en-US" dirty="0" smtClean="0"/>
              <a:t>team appointments:</a:t>
            </a:r>
            <a:endParaRPr lang="en-US" dirty="0"/>
          </a:p>
          <a:p>
            <a:pPr marL="457200" lvl="0" indent="-228600" rtl="0">
              <a:spcBef>
                <a:spcPts val="0"/>
              </a:spcBef>
              <a:buAutoNum type="arabicPeriod"/>
            </a:pPr>
            <a:r>
              <a:rPr lang="en-US" sz="1200" b="1" u="sng" dirty="0">
                <a:solidFill>
                  <a:srgbClr val="0000FF"/>
                </a:solidFill>
              </a:rPr>
              <a:t>Dan </a:t>
            </a:r>
            <a:r>
              <a:rPr lang="en-US" sz="1200" b="1" u="sng" dirty="0" err="1">
                <a:solidFill>
                  <a:srgbClr val="0000FF"/>
                </a:solidFill>
              </a:rPr>
              <a:t>Sobien</a:t>
            </a:r>
            <a:r>
              <a:rPr lang="en-US" sz="1200" dirty="0"/>
              <a:t>, NWSEO President, Meteorologist and Chief Negotiator. Tampa Bay, FL</a:t>
            </a:r>
          </a:p>
          <a:p>
            <a:pPr marL="457200" lvl="0" indent="-228600" rtl="0">
              <a:spcBef>
                <a:spcPts val="0"/>
              </a:spcBef>
              <a:buAutoNum type="arabicPeriod"/>
            </a:pPr>
            <a:r>
              <a:rPr lang="en-US" sz="1200" b="1" u="sng" dirty="0">
                <a:solidFill>
                  <a:srgbClr val="0000FF"/>
                </a:solidFill>
              </a:rPr>
              <a:t>Dave Solano</a:t>
            </a:r>
            <a:r>
              <a:rPr lang="en-US" sz="1200" dirty="0"/>
              <a:t>, NWSEO Secretary-Treasurer, Eastern Region Chair and Senior </a:t>
            </a:r>
            <a:r>
              <a:rPr lang="en-US" sz="1200" dirty="0" err="1"/>
              <a:t>Hydrometeorologist</a:t>
            </a:r>
            <a:r>
              <a:rPr lang="en-US" sz="1200" dirty="0"/>
              <a:t>. Middle Atlantic River Forecast Center, State College, PA.</a:t>
            </a:r>
          </a:p>
          <a:p>
            <a:pPr marL="457200" lvl="0" indent="-228600" rtl="0">
              <a:spcBef>
                <a:spcPts val="0"/>
              </a:spcBef>
              <a:buAutoNum type="arabicPeriod"/>
            </a:pPr>
            <a:r>
              <a:rPr lang="en-US" sz="1200" b="1" u="sng" dirty="0">
                <a:solidFill>
                  <a:srgbClr val="0000FF"/>
                </a:solidFill>
              </a:rPr>
              <a:t>Steve Pritchett</a:t>
            </a:r>
            <a:r>
              <a:rPr lang="en-US" sz="1200" dirty="0"/>
              <a:t>, NWSEO HQ Chair and </a:t>
            </a:r>
            <a:r>
              <a:rPr lang="en-US" sz="1200" dirty="0" smtClean="0"/>
              <a:t>Meteorologist, </a:t>
            </a:r>
            <a:r>
              <a:rPr lang="en-US" sz="1200" dirty="0"/>
              <a:t>Silver Spring, MD.</a:t>
            </a:r>
          </a:p>
          <a:p>
            <a:pPr marL="457200" lvl="0" indent="-228600" rtl="0">
              <a:spcBef>
                <a:spcPts val="0"/>
              </a:spcBef>
              <a:buAutoNum type="arabicPeriod"/>
            </a:pPr>
            <a:r>
              <a:rPr lang="en-US" sz="1200" b="1" u="sng" dirty="0">
                <a:solidFill>
                  <a:srgbClr val="0000FF"/>
                </a:solidFill>
              </a:rPr>
              <a:t>JoAnn Becker</a:t>
            </a:r>
            <a:r>
              <a:rPr lang="en-US" sz="1200" dirty="0"/>
              <a:t>, NWSEO NCEP Chair and </a:t>
            </a:r>
            <a:r>
              <a:rPr lang="en-US" sz="1200" dirty="0" smtClean="0"/>
              <a:t>Meteorologist </a:t>
            </a:r>
            <a:r>
              <a:rPr lang="en-US" sz="1200" dirty="0"/>
              <a:t>at the Aviation Weather </a:t>
            </a:r>
            <a:r>
              <a:rPr lang="en-US" sz="1200" dirty="0" smtClean="0"/>
              <a:t>Center, </a:t>
            </a:r>
            <a:r>
              <a:rPr lang="en-US" sz="1200" dirty="0"/>
              <a:t>Kansas City, MO.</a:t>
            </a:r>
          </a:p>
          <a:p>
            <a:pPr marL="457200" lvl="0" indent="-228600" rtl="0">
              <a:spcBef>
                <a:spcPts val="0"/>
              </a:spcBef>
              <a:buAutoNum type="arabicPeriod"/>
            </a:pPr>
            <a:r>
              <a:rPr lang="en-US" sz="1200" b="1" u="sng" dirty="0">
                <a:solidFill>
                  <a:srgbClr val="0000FF"/>
                </a:solidFill>
              </a:rPr>
              <a:t>John Werner</a:t>
            </a:r>
            <a:r>
              <a:rPr lang="en-US" sz="1200" dirty="0"/>
              <a:t>, NWSEO Southern Region Chair and Lead </a:t>
            </a:r>
            <a:r>
              <a:rPr lang="en-US" sz="1200" dirty="0" smtClean="0"/>
              <a:t>Forecaster, </a:t>
            </a:r>
            <a:r>
              <a:rPr lang="en-US" sz="1200" dirty="0"/>
              <a:t>Mobile, AL.</a:t>
            </a:r>
          </a:p>
          <a:p>
            <a:pPr marL="457200" lvl="0" indent="-228600" rtl="0">
              <a:spcBef>
                <a:spcPts val="0"/>
              </a:spcBef>
              <a:buAutoNum type="arabicPeriod"/>
            </a:pPr>
            <a:r>
              <a:rPr lang="en-US" sz="1200" b="1" u="sng" dirty="0">
                <a:solidFill>
                  <a:srgbClr val="0000FF"/>
                </a:solidFill>
              </a:rPr>
              <a:t>Suzanne Sims</a:t>
            </a:r>
            <a:r>
              <a:rPr lang="en-US" sz="1200" dirty="0"/>
              <a:t>, NWSEO Western Region Chair and Lead </a:t>
            </a:r>
            <a:r>
              <a:rPr lang="en-US" sz="1200" dirty="0" smtClean="0"/>
              <a:t>Forecaster, </a:t>
            </a:r>
            <a:r>
              <a:rPr lang="en-US" sz="1200" dirty="0"/>
              <a:t>Monterey, CA.</a:t>
            </a:r>
          </a:p>
          <a:p>
            <a:pPr marL="457200" lvl="0" indent="-228600" rtl="0">
              <a:spcBef>
                <a:spcPts val="0"/>
              </a:spcBef>
              <a:buAutoNum type="arabicPeriod"/>
            </a:pPr>
            <a:r>
              <a:rPr lang="en-US" sz="1200" b="1" u="sng" dirty="0">
                <a:solidFill>
                  <a:srgbClr val="0000FF"/>
                </a:solidFill>
              </a:rPr>
              <a:t>Robert </a:t>
            </a:r>
            <a:r>
              <a:rPr lang="en-US" sz="1200" b="1" u="sng" dirty="0" err="1">
                <a:solidFill>
                  <a:srgbClr val="0000FF"/>
                </a:solidFill>
              </a:rPr>
              <a:t>Ruehl</a:t>
            </a:r>
            <a:r>
              <a:rPr lang="en-US" sz="1200" dirty="0"/>
              <a:t>, NWSEO Western Region Vice-Chair and Observation Program </a:t>
            </a:r>
            <a:r>
              <a:rPr lang="en-US" sz="1200" dirty="0" smtClean="0"/>
              <a:t>Leader, </a:t>
            </a:r>
            <a:r>
              <a:rPr lang="en-US" sz="1200" dirty="0"/>
              <a:t>Eureka, CA.</a:t>
            </a:r>
          </a:p>
          <a:p>
            <a:pPr marL="457200" lvl="0" indent="-228600" rtl="0">
              <a:spcBef>
                <a:spcPts val="0"/>
              </a:spcBef>
              <a:buAutoNum type="arabicPeriod"/>
            </a:pPr>
            <a:r>
              <a:rPr lang="en-US" sz="1200" b="1" u="sng" dirty="0">
                <a:solidFill>
                  <a:srgbClr val="0000FF"/>
                </a:solidFill>
              </a:rPr>
              <a:t>Nathan Becker</a:t>
            </a:r>
            <a:r>
              <a:rPr lang="en-US" sz="1200" dirty="0"/>
              <a:t>, NWSEO Pacific Region Vice-Chair and Oceanographer Ph.D. Pacific Tsunami Warning Center, </a:t>
            </a:r>
            <a:r>
              <a:rPr lang="en-US" sz="1200" dirty="0" err="1"/>
              <a:t>Ewa</a:t>
            </a:r>
            <a:r>
              <a:rPr lang="en-US" sz="1200" dirty="0"/>
              <a:t> Beach, HI </a:t>
            </a:r>
          </a:p>
          <a:p>
            <a:pPr marL="457200" lvl="0" indent="-228600" rtl="0">
              <a:spcBef>
                <a:spcPts val="0"/>
              </a:spcBef>
              <a:buAutoNum type="arabicPeriod"/>
            </a:pPr>
            <a:r>
              <a:rPr lang="en-US" sz="1200" b="1" u="sng" dirty="0" err="1">
                <a:solidFill>
                  <a:srgbClr val="0000FF"/>
                </a:solidFill>
              </a:rPr>
              <a:t>Delyne</a:t>
            </a:r>
            <a:r>
              <a:rPr lang="en-US" sz="1200" b="1" u="sng" dirty="0">
                <a:solidFill>
                  <a:srgbClr val="0000FF"/>
                </a:solidFill>
              </a:rPr>
              <a:t> Kirkham</a:t>
            </a:r>
            <a:r>
              <a:rPr lang="en-US" sz="1200" dirty="0"/>
              <a:t>, NWSEO Credentials Committee Co-Chair and Hydrometeorology Technician. Previously an Administrative Assistant. Elko, NV.</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0"/>
            <a:ext cx="8229600" cy="3719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i="1" dirty="0">
                <a:solidFill>
                  <a:srgbClr val="FF0000"/>
                </a:solidFill>
                <a:latin typeface="Calibri"/>
                <a:ea typeface="Calibri"/>
                <a:cs typeface="Calibri"/>
                <a:sym typeface="Calibri"/>
              </a:rPr>
              <a:t>NWSEO CBA </a:t>
            </a:r>
            <a:r>
              <a:rPr lang="en-US" sz="3000" i="1" dirty="0" smtClean="0">
                <a:solidFill>
                  <a:srgbClr val="FF0000"/>
                </a:solidFill>
                <a:latin typeface="Calibri"/>
                <a:ea typeface="Calibri"/>
                <a:cs typeface="Calibri"/>
                <a:sym typeface="Calibri"/>
              </a:rPr>
              <a:t>Negotiations Update</a:t>
            </a:r>
            <a:endParaRPr lang="en-US" sz="3000" i="1" dirty="0">
              <a:solidFill>
                <a:srgbClr val="FF0000"/>
              </a:solidFill>
              <a:latin typeface="Calibri"/>
              <a:ea typeface="Calibri"/>
              <a:cs typeface="Calibri"/>
              <a:sym typeface="Calibri"/>
            </a:endParaRPr>
          </a:p>
        </p:txBody>
      </p:sp>
      <p:sp>
        <p:nvSpPr>
          <p:cNvPr id="90" name="Shape 90"/>
          <p:cNvSpPr txBox="1"/>
          <p:nvPr/>
        </p:nvSpPr>
        <p:spPr>
          <a:xfrm>
            <a:off x="842200" y="324125"/>
            <a:ext cx="8028300" cy="6533999"/>
          </a:xfrm>
          <a:prstGeom prst="rect">
            <a:avLst/>
          </a:prstGeom>
          <a:noFill/>
          <a:ln>
            <a:noFill/>
          </a:ln>
        </p:spPr>
        <p:txBody>
          <a:bodyPr lIns="91425" tIns="91425" rIns="91425" bIns="91425" anchor="t" anchorCtr="0">
            <a:noAutofit/>
          </a:bodyPr>
          <a:lstStyle/>
          <a:p>
            <a:pPr rtl="0">
              <a:spcBef>
                <a:spcPts val="0"/>
              </a:spcBef>
              <a:buNone/>
            </a:pPr>
            <a:r>
              <a:rPr lang="en-US" b="1" i="1" u="sng" dirty="0"/>
              <a:t>July 24th, 2015:</a:t>
            </a:r>
            <a:r>
              <a:rPr lang="en-US" dirty="0"/>
              <a:t> Notified Ken Brown and David Murray of the names of the team members </a:t>
            </a:r>
          </a:p>
          <a:p>
            <a:pPr rtl="0">
              <a:spcBef>
                <a:spcPts val="0"/>
              </a:spcBef>
              <a:buNone/>
            </a:pPr>
            <a:r>
              <a:rPr lang="en-US" dirty="0"/>
              <a:t>and the dates of the meetings that met the requested timeline from NWS.</a:t>
            </a:r>
          </a:p>
          <a:p>
            <a:pPr rtl="0">
              <a:spcBef>
                <a:spcPts val="0"/>
              </a:spcBef>
              <a:buNone/>
            </a:pPr>
            <a:endParaRPr b="1" i="1" u="sng" dirty="0"/>
          </a:p>
          <a:p>
            <a:pPr rtl="0">
              <a:spcBef>
                <a:spcPts val="0"/>
              </a:spcBef>
              <a:buNone/>
            </a:pPr>
            <a:r>
              <a:rPr lang="en-US" b="1" i="1" u="sng" dirty="0"/>
              <a:t>August 3rd, 2015:</a:t>
            </a:r>
            <a:r>
              <a:rPr lang="en-US" dirty="0"/>
              <a:t> Notification from Ken Brown, agreeing to the meeting dates for the ground </a:t>
            </a:r>
          </a:p>
          <a:p>
            <a:pPr lvl="0" rtl="0">
              <a:spcBef>
                <a:spcPts val="0"/>
              </a:spcBef>
              <a:buNone/>
            </a:pPr>
            <a:r>
              <a:rPr lang="en-US" dirty="0"/>
              <a:t>rules negotiation for the week of August 31st in Florida and September 28th in Washington DC. </a:t>
            </a:r>
          </a:p>
          <a:p>
            <a:pPr lvl="0" rtl="0">
              <a:spcBef>
                <a:spcPts val="0"/>
              </a:spcBef>
              <a:buNone/>
            </a:pPr>
            <a:endParaRPr dirty="0"/>
          </a:p>
          <a:p>
            <a:pPr lvl="0" rtl="0">
              <a:spcBef>
                <a:spcPts val="0"/>
              </a:spcBef>
              <a:buClr>
                <a:schemeClr val="dk1"/>
              </a:buClr>
              <a:buSzPct val="78571"/>
              <a:buFont typeface="Arial"/>
              <a:buNone/>
            </a:pPr>
            <a:r>
              <a:rPr lang="en-US" b="1" i="1" u="sng" dirty="0"/>
              <a:t>August 5th, 2015:</a:t>
            </a:r>
            <a:r>
              <a:rPr lang="en-US" dirty="0"/>
              <a:t> Dan </a:t>
            </a:r>
            <a:r>
              <a:rPr lang="en-US" dirty="0" err="1"/>
              <a:t>Sobien</a:t>
            </a:r>
            <a:r>
              <a:rPr lang="en-US" dirty="0"/>
              <a:t> submitted the email addresses to Ken Brown and for notification to the ground rules negotiation team member’s supervisors.</a:t>
            </a:r>
          </a:p>
          <a:p>
            <a:pPr rtl="0">
              <a:spcBef>
                <a:spcPts val="0"/>
              </a:spcBef>
              <a:buNone/>
            </a:pPr>
            <a:endParaRPr dirty="0"/>
          </a:p>
          <a:p>
            <a:pPr lvl="0" rtl="0">
              <a:spcBef>
                <a:spcPts val="0"/>
              </a:spcBef>
              <a:buClr>
                <a:schemeClr val="dk1"/>
              </a:buClr>
              <a:buSzPct val="78571"/>
              <a:buFont typeface="Arial"/>
              <a:buNone/>
            </a:pPr>
            <a:r>
              <a:rPr lang="en-US" b="1" i="1" u="sng" dirty="0"/>
              <a:t>August 5th, 2015:</a:t>
            </a:r>
            <a:r>
              <a:rPr lang="en-US" dirty="0"/>
              <a:t> Ken Brown responded that the number of the team be limited to 3. </a:t>
            </a:r>
          </a:p>
          <a:p>
            <a:pPr rtl="0">
              <a:spcBef>
                <a:spcPts val="0"/>
              </a:spcBef>
              <a:buNone/>
            </a:pPr>
            <a:endParaRPr dirty="0"/>
          </a:p>
          <a:p>
            <a:pPr lvl="0" rtl="0">
              <a:spcBef>
                <a:spcPts val="0"/>
              </a:spcBef>
              <a:buNone/>
            </a:pPr>
            <a:r>
              <a:rPr lang="en-US" b="1" i="1" u="sng" dirty="0"/>
              <a:t>August 5th - 19th, 2015: </a:t>
            </a:r>
            <a:r>
              <a:rPr lang="en-US" dirty="0"/>
              <a:t>Dan </a:t>
            </a:r>
            <a:r>
              <a:rPr lang="en-US" dirty="0" err="1"/>
              <a:t>Sobien</a:t>
            </a:r>
            <a:r>
              <a:rPr lang="en-US" dirty="0"/>
              <a:t> and FMCS worked on the team number agreement with Ken Brown. On August 19th, Mr. Brown stated that there was an “impasse.” NWSEO feels this issue could still be bargained.</a:t>
            </a:r>
          </a:p>
          <a:p>
            <a:pPr lvl="0" rtl="0">
              <a:spcBef>
                <a:spcPts val="0"/>
              </a:spcBef>
              <a:buNone/>
            </a:pPr>
            <a:endParaRPr dirty="0"/>
          </a:p>
          <a:p>
            <a:pPr lvl="0" rtl="0">
              <a:spcBef>
                <a:spcPts val="0"/>
              </a:spcBef>
              <a:buNone/>
            </a:pPr>
            <a:r>
              <a:rPr lang="en-US" b="1" i="1" u="sng" dirty="0"/>
              <a:t>August 21st, 2015:</a:t>
            </a:r>
            <a:r>
              <a:rPr lang="en-US" dirty="0"/>
              <a:t> Ken Brown filed an application with the </a:t>
            </a:r>
            <a:r>
              <a:rPr lang="en-US" b="1" i="1" dirty="0"/>
              <a:t>Federal Service Impasses Panel (FSIP).</a:t>
            </a:r>
            <a:r>
              <a:rPr lang="en-US" dirty="0"/>
              <a:t> </a:t>
            </a:r>
          </a:p>
          <a:p>
            <a:pPr lvl="0" rtl="0">
              <a:spcBef>
                <a:spcPts val="0"/>
              </a:spcBef>
              <a:buNone/>
            </a:pPr>
            <a:endParaRPr dirty="0">
              <a:solidFill>
                <a:schemeClr val="dk1"/>
              </a:solidFill>
            </a:endParaRPr>
          </a:p>
          <a:p>
            <a:pPr rtl="0">
              <a:spcBef>
                <a:spcPts val="0"/>
              </a:spcBef>
              <a:buNone/>
            </a:pPr>
            <a:r>
              <a:rPr lang="en-US" b="1" i="1" u="sng" dirty="0">
                <a:solidFill>
                  <a:schemeClr val="dk1"/>
                </a:solidFill>
              </a:rPr>
              <a:t>August 23rd, 2015:</a:t>
            </a:r>
            <a:r>
              <a:rPr lang="en-US" dirty="0">
                <a:solidFill>
                  <a:schemeClr val="dk1"/>
                </a:solidFill>
              </a:rPr>
              <a:t> Ken Brown and Dan </a:t>
            </a:r>
            <a:r>
              <a:rPr lang="en-US" dirty="0" err="1">
                <a:solidFill>
                  <a:schemeClr val="dk1"/>
                </a:solidFill>
              </a:rPr>
              <a:t>Sobien</a:t>
            </a:r>
            <a:r>
              <a:rPr lang="en-US" dirty="0">
                <a:solidFill>
                  <a:schemeClr val="dk1"/>
                </a:solidFill>
              </a:rPr>
              <a:t> signed a Memorandum of Understanding (MOU) </a:t>
            </a:r>
            <a:r>
              <a:rPr lang="en-US" dirty="0" smtClean="0">
                <a:solidFill>
                  <a:schemeClr val="dk1"/>
                </a:solidFill>
              </a:rPr>
              <a:t>specifying the </a:t>
            </a:r>
            <a:r>
              <a:rPr lang="en-US" dirty="0">
                <a:solidFill>
                  <a:schemeClr val="dk1"/>
                </a:solidFill>
              </a:rPr>
              <a:t>number of the team members at the negotiating table, after working with </a:t>
            </a:r>
            <a:r>
              <a:rPr lang="en-US" b="1" i="1" dirty="0">
                <a:solidFill>
                  <a:schemeClr val="dk1"/>
                </a:solidFill>
              </a:rPr>
              <a:t>FSIP.</a:t>
            </a:r>
            <a:r>
              <a:rPr lang="en-US" dirty="0">
                <a:solidFill>
                  <a:schemeClr val="dk1"/>
                </a:solidFill>
              </a:rPr>
              <a:t> </a:t>
            </a:r>
          </a:p>
          <a:p>
            <a:pPr rtl="0">
              <a:spcBef>
                <a:spcPts val="0"/>
              </a:spcBef>
              <a:buNone/>
            </a:pPr>
            <a:endParaRPr b="1" i="1" dirty="0">
              <a:solidFill>
                <a:srgbClr val="FF0000"/>
              </a:solidFill>
            </a:endParaRPr>
          </a:p>
          <a:p>
            <a:pPr rtl="0">
              <a:spcBef>
                <a:spcPts val="0"/>
              </a:spcBef>
              <a:buNone/>
            </a:pPr>
            <a:r>
              <a:rPr lang="en-US" b="1" i="1" dirty="0">
                <a:solidFill>
                  <a:srgbClr val="FF0000"/>
                </a:solidFill>
              </a:rPr>
              <a:t>What is the Federal Mediation and Conciliation Service (FMCS)? </a:t>
            </a:r>
            <a:r>
              <a:rPr lang="en-US" dirty="0"/>
              <a:t>FMCS mediators can communicate with both labor and management parties to a collective bargaining agreement prior </a:t>
            </a:r>
          </a:p>
          <a:p>
            <a:pPr lvl="0" rtl="0">
              <a:spcBef>
                <a:spcPts val="0"/>
              </a:spcBef>
              <a:buNone/>
            </a:pPr>
            <a:r>
              <a:rPr lang="en-US" dirty="0"/>
              <a:t>to the start of negotiations. Negotiating parties file an F-7 Notice of Bargaining. A mediator can provide assistance. </a:t>
            </a:r>
            <a:r>
              <a:rPr lang="en-US" u="sng" dirty="0">
                <a:hlinkClick r:id="rId3"/>
              </a:rPr>
              <a:t>https://www.fmcs.gov/</a:t>
            </a:r>
          </a:p>
          <a:p>
            <a:pPr lvl="0" rtl="0">
              <a:spcBef>
                <a:spcPts val="0"/>
              </a:spcBef>
              <a:buNone/>
            </a:pPr>
            <a:endParaRPr b="1" i="1" dirty="0">
              <a:solidFill>
                <a:srgbClr val="FF0000"/>
              </a:solidFill>
            </a:endParaRPr>
          </a:p>
          <a:p>
            <a:pPr lvl="0" rtl="0">
              <a:spcBef>
                <a:spcPts val="0"/>
              </a:spcBef>
              <a:buClr>
                <a:schemeClr val="dk1"/>
              </a:buClr>
              <a:buSzPct val="78571"/>
              <a:buFont typeface="Arial"/>
              <a:buNone/>
            </a:pPr>
            <a:r>
              <a:rPr lang="en-US" b="1" i="1" dirty="0">
                <a:solidFill>
                  <a:srgbClr val="FF0000"/>
                </a:solidFill>
              </a:rPr>
              <a:t>What is the Federal Service Impasses Panel (FSIP)? </a:t>
            </a:r>
            <a:r>
              <a:rPr lang="en-US" dirty="0"/>
              <a:t>The Panel resolves impasses between Federal agencies and unions representing Federal employees. A bargaining impasse occurs </a:t>
            </a:r>
          </a:p>
          <a:p>
            <a:pPr lvl="0" rtl="0">
              <a:spcBef>
                <a:spcPts val="0"/>
              </a:spcBef>
              <a:buClr>
                <a:schemeClr val="dk1"/>
              </a:buClr>
              <a:buSzPct val="78571"/>
              <a:buFont typeface="Arial"/>
              <a:buNone/>
            </a:pPr>
            <a:r>
              <a:rPr lang="en-US" dirty="0"/>
              <a:t>when the two sides negotiating an agreement are unable to reach an agreement and become deadlocked. </a:t>
            </a:r>
            <a:r>
              <a:rPr lang="en-US" u="sng" dirty="0">
                <a:hlinkClick r:id="rId4"/>
              </a:rPr>
              <a:t>https://www.flra.gov/fsip</a:t>
            </a:r>
            <a:r>
              <a:rPr lang="en-US" dirty="0"/>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l="9099"/>
          <a:stretch/>
        </p:blipFill>
        <p:spPr>
          <a:xfrm>
            <a:off x="0" y="0"/>
            <a:ext cx="4887049" cy="6857999"/>
          </a:xfrm>
          <a:prstGeom prst="rect">
            <a:avLst/>
          </a:prstGeom>
          <a:noFill/>
          <a:ln>
            <a:noFill/>
          </a:ln>
        </p:spPr>
      </p:pic>
      <p:pic>
        <p:nvPicPr>
          <p:cNvPr id="96" name="Shape 96"/>
          <p:cNvPicPr preferRelativeResize="0"/>
          <p:nvPr/>
        </p:nvPicPr>
        <p:blipFill rotWithShape="1">
          <a:blip r:embed="rId4">
            <a:alphaModFix/>
          </a:blip>
          <a:srcRect l="8663" t="4747" r="6734" b="9090"/>
          <a:stretch/>
        </p:blipFill>
        <p:spPr>
          <a:xfrm>
            <a:off x="4421600" y="122275"/>
            <a:ext cx="4722388" cy="6135500"/>
          </a:xfrm>
          <a:prstGeom prst="rect">
            <a:avLst/>
          </a:prstGeom>
          <a:noFill/>
          <a:ln>
            <a:noFill/>
          </a:ln>
        </p:spPr>
      </p:pic>
      <p:pic>
        <p:nvPicPr>
          <p:cNvPr id="97" name="Shape 97"/>
          <p:cNvPicPr preferRelativeResize="0"/>
          <p:nvPr/>
        </p:nvPicPr>
        <p:blipFill>
          <a:blip r:embed="rId5">
            <a:alphaModFix/>
          </a:blip>
          <a:stretch>
            <a:fillRect/>
          </a:stretch>
        </p:blipFill>
        <p:spPr>
          <a:xfrm>
            <a:off x="4085175" y="6191075"/>
            <a:ext cx="565149" cy="566874"/>
          </a:xfrm>
          <a:prstGeom prst="rect">
            <a:avLst/>
          </a:prstGeom>
          <a:noFill/>
          <a:ln>
            <a:noFill/>
          </a:ln>
        </p:spPr>
      </p:pic>
      <p:pic>
        <p:nvPicPr>
          <p:cNvPr id="98" name="Shape 98"/>
          <p:cNvPicPr preferRelativeResize="0"/>
          <p:nvPr/>
        </p:nvPicPr>
        <p:blipFill>
          <a:blip r:embed="rId5">
            <a:alphaModFix/>
          </a:blip>
          <a:stretch>
            <a:fillRect/>
          </a:stretch>
        </p:blipFill>
        <p:spPr>
          <a:xfrm>
            <a:off x="8494650" y="6191075"/>
            <a:ext cx="565149" cy="5668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l="9195" t="4446" r="9642" b="9212"/>
          <a:stretch/>
        </p:blipFill>
        <p:spPr>
          <a:xfrm>
            <a:off x="0" y="0"/>
            <a:ext cx="4766600" cy="6468974"/>
          </a:xfrm>
          <a:prstGeom prst="rect">
            <a:avLst/>
          </a:prstGeom>
          <a:noFill/>
          <a:ln>
            <a:noFill/>
          </a:ln>
        </p:spPr>
      </p:pic>
      <p:pic>
        <p:nvPicPr>
          <p:cNvPr id="104" name="Shape 104"/>
          <p:cNvPicPr preferRelativeResize="0"/>
          <p:nvPr/>
        </p:nvPicPr>
        <p:blipFill>
          <a:blip r:embed="rId4">
            <a:alphaModFix/>
          </a:blip>
          <a:stretch>
            <a:fillRect/>
          </a:stretch>
        </p:blipFill>
        <p:spPr>
          <a:xfrm>
            <a:off x="3940675" y="6291125"/>
            <a:ext cx="565149" cy="566874"/>
          </a:xfrm>
          <a:prstGeom prst="rect">
            <a:avLst/>
          </a:prstGeom>
          <a:noFill/>
          <a:ln>
            <a:noFill/>
          </a:ln>
        </p:spPr>
      </p:pic>
      <p:pic>
        <p:nvPicPr>
          <p:cNvPr id="105" name="Shape 105"/>
          <p:cNvPicPr preferRelativeResize="0"/>
          <p:nvPr/>
        </p:nvPicPr>
        <p:blipFill rotWithShape="1">
          <a:blip r:embed="rId5">
            <a:alphaModFix/>
          </a:blip>
          <a:srcRect l="10161" t="4278" r="10137" b="58998"/>
          <a:stretch/>
        </p:blipFill>
        <p:spPr>
          <a:xfrm>
            <a:off x="4670375" y="4892"/>
            <a:ext cx="4473624" cy="2629383"/>
          </a:xfrm>
          <a:prstGeom prst="rect">
            <a:avLst/>
          </a:prstGeom>
          <a:noFill/>
          <a:ln>
            <a:noFill/>
          </a:ln>
        </p:spPr>
      </p:pic>
      <p:pic>
        <p:nvPicPr>
          <p:cNvPr id="106" name="Shape 106"/>
          <p:cNvPicPr preferRelativeResize="0"/>
          <p:nvPr/>
        </p:nvPicPr>
        <p:blipFill>
          <a:blip r:embed="rId4">
            <a:alphaModFix/>
          </a:blip>
          <a:stretch>
            <a:fillRect/>
          </a:stretch>
        </p:blipFill>
        <p:spPr>
          <a:xfrm>
            <a:off x="8578850" y="6291125"/>
            <a:ext cx="565149" cy="5668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950" y="0"/>
            <a:ext cx="9207899" cy="701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800" i="0" u="none" strike="noStrike" cap="none" baseline="0">
                <a:solidFill>
                  <a:schemeClr val="dk2"/>
                </a:solidFill>
                <a:latin typeface="Calibri"/>
                <a:ea typeface="Calibri"/>
                <a:cs typeface="Calibri"/>
                <a:sym typeface="Calibri"/>
              </a:rPr>
              <a:t>What are </a:t>
            </a:r>
            <a:r>
              <a:rPr lang="en-US" sz="3800">
                <a:solidFill>
                  <a:schemeClr val="dk2"/>
                </a:solidFill>
                <a:latin typeface="Calibri"/>
                <a:ea typeface="Calibri"/>
                <a:cs typeface="Calibri"/>
                <a:sym typeface="Calibri"/>
              </a:rPr>
              <a:t>the Sub-Team Goal</a:t>
            </a:r>
            <a:r>
              <a:rPr lang="en-US" sz="3800" i="0" u="none" strike="noStrike" cap="none" baseline="0">
                <a:solidFill>
                  <a:schemeClr val="dk2"/>
                </a:solidFill>
                <a:latin typeface="Calibri"/>
                <a:ea typeface="Calibri"/>
                <a:cs typeface="Calibri"/>
                <a:sym typeface="Calibri"/>
              </a:rPr>
              <a:t>s?</a:t>
            </a:r>
          </a:p>
        </p:txBody>
      </p:sp>
      <p:pic>
        <p:nvPicPr>
          <p:cNvPr id="112" name="Shape 112"/>
          <p:cNvPicPr preferRelativeResize="0"/>
          <p:nvPr/>
        </p:nvPicPr>
        <p:blipFill>
          <a:blip r:embed="rId3">
            <a:alphaModFix/>
          </a:blip>
          <a:stretch>
            <a:fillRect/>
          </a:stretch>
        </p:blipFill>
        <p:spPr>
          <a:xfrm>
            <a:off x="1164925" y="5321175"/>
            <a:ext cx="4380200" cy="1130375"/>
          </a:xfrm>
          <a:prstGeom prst="rect">
            <a:avLst/>
          </a:prstGeom>
          <a:noFill/>
          <a:ln w="19050" cap="flat" cmpd="sng">
            <a:solidFill>
              <a:srgbClr val="FFFFFF"/>
            </a:solidFill>
            <a:prstDash val="solid"/>
            <a:round/>
            <a:headEnd type="none" w="med" len="med"/>
            <a:tailEnd type="none" w="med" len="med"/>
          </a:ln>
        </p:spPr>
      </p:pic>
      <p:pic>
        <p:nvPicPr>
          <p:cNvPr id="113" name="Shape 113"/>
          <p:cNvPicPr preferRelativeResize="0"/>
          <p:nvPr/>
        </p:nvPicPr>
        <p:blipFill rotWithShape="1">
          <a:blip r:embed="rId4">
            <a:alphaModFix/>
          </a:blip>
          <a:srcRect l="3183" r="3183"/>
          <a:stretch/>
        </p:blipFill>
        <p:spPr>
          <a:xfrm>
            <a:off x="6161075" y="4744300"/>
            <a:ext cx="2075100" cy="2113700"/>
          </a:xfrm>
          <a:prstGeom prst="rect">
            <a:avLst/>
          </a:prstGeom>
          <a:noFill/>
          <a:ln>
            <a:noFill/>
          </a:ln>
        </p:spPr>
      </p:pic>
      <p:sp>
        <p:nvSpPr>
          <p:cNvPr id="114" name="Shape 114"/>
          <p:cNvSpPr txBox="1"/>
          <p:nvPr/>
        </p:nvSpPr>
        <p:spPr>
          <a:xfrm>
            <a:off x="6510900" y="5827325"/>
            <a:ext cx="409199" cy="371999"/>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FFFF"/>
                </a:solidFill>
              </a:rPr>
              <a:t>#1</a:t>
            </a:r>
          </a:p>
        </p:txBody>
      </p:sp>
      <p:sp>
        <p:nvSpPr>
          <p:cNvPr id="115" name="Shape 115"/>
          <p:cNvSpPr txBox="1"/>
          <p:nvPr/>
        </p:nvSpPr>
        <p:spPr>
          <a:xfrm>
            <a:off x="7426400" y="5562425"/>
            <a:ext cx="409199" cy="371999"/>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FFFF"/>
                </a:solidFill>
              </a:rPr>
              <a:t>#3</a:t>
            </a:r>
          </a:p>
        </p:txBody>
      </p:sp>
      <p:sp>
        <p:nvSpPr>
          <p:cNvPr id="116" name="Shape 116"/>
          <p:cNvSpPr txBox="1"/>
          <p:nvPr/>
        </p:nvSpPr>
        <p:spPr>
          <a:xfrm>
            <a:off x="289250" y="2401562"/>
            <a:ext cx="8126699" cy="2919600"/>
          </a:xfrm>
          <a:prstGeom prst="rect">
            <a:avLst/>
          </a:prstGeom>
          <a:noFill/>
          <a:ln>
            <a:noFill/>
          </a:ln>
        </p:spPr>
        <p:txBody>
          <a:bodyPr lIns="91425" tIns="91425" rIns="91425" bIns="91425" anchor="t" anchorCtr="0">
            <a:noAutofit/>
          </a:bodyPr>
          <a:lstStyle/>
          <a:p>
            <a:pPr algn="ctr" rtl="0">
              <a:spcBef>
                <a:spcPts val="0"/>
              </a:spcBef>
              <a:buNone/>
            </a:pPr>
            <a:r>
              <a:rPr lang="en-US" sz="3000" b="1" dirty="0">
                <a:solidFill>
                  <a:srgbClr val="0000FF"/>
                </a:solidFill>
                <a:latin typeface="Trebuchet MS"/>
                <a:ea typeface="Trebuchet MS"/>
                <a:cs typeface="Trebuchet MS"/>
                <a:sym typeface="Trebuchet MS"/>
              </a:rPr>
              <a:t>Sub Team 1 </a:t>
            </a:r>
            <a:r>
              <a:rPr lang="en-US" sz="3000" b="1" dirty="0" smtClean="0">
                <a:solidFill>
                  <a:srgbClr val="0000FF"/>
                </a:solidFill>
                <a:latin typeface="Trebuchet MS"/>
                <a:ea typeface="Trebuchet MS"/>
                <a:cs typeface="Trebuchet MS"/>
                <a:sym typeface="Trebuchet MS"/>
              </a:rPr>
              <a:t>– </a:t>
            </a:r>
            <a:r>
              <a:rPr lang="en-US" sz="3000" b="1" i="1" dirty="0" smtClean="0">
                <a:solidFill>
                  <a:srgbClr val="0000FF"/>
                </a:solidFill>
                <a:latin typeface="Trebuchet MS"/>
                <a:ea typeface="Trebuchet MS"/>
                <a:cs typeface="Trebuchet MS"/>
                <a:sym typeface="Trebuchet MS"/>
              </a:rPr>
              <a:t>Review existing </a:t>
            </a:r>
            <a:r>
              <a:rPr lang="en-US" sz="3000" b="1" i="1" dirty="0">
                <a:solidFill>
                  <a:srgbClr val="0000FF"/>
                </a:solidFill>
                <a:latin typeface="Trebuchet MS"/>
                <a:ea typeface="Trebuchet MS"/>
                <a:cs typeface="Trebuchet MS"/>
                <a:sym typeface="Trebuchet MS"/>
              </a:rPr>
              <a:t>CBA</a:t>
            </a:r>
          </a:p>
          <a:p>
            <a:pPr algn="ctr" rtl="0">
              <a:spcBef>
                <a:spcPts val="0"/>
              </a:spcBef>
              <a:buNone/>
            </a:pPr>
            <a:endParaRPr sz="3000" b="1" dirty="0">
              <a:solidFill>
                <a:srgbClr val="0000FF"/>
              </a:solidFill>
              <a:latin typeface="Trebuchet MS"/>
              <a:ea typeface="Trebuchet MS"/>
              <a:cs typeface="Trebuchet MS"/>
              <a:sym typeface="Trebuchet MS"/>
            </a:endParaRPr>
          </a:p>
          <a:p>
            <a:pPr lvl="0" algn="ctr" rtl="0">
              <a:spcBef>
                <a:spcPts val="0"/>
              </a:spcBef>
              <a:buClr>
                <a:schemeClr val="dk1"/>
              </a:buClr>
              <a:buSzPct val="36666"/>
              <a:buFont typeface="Arial"/>
              <a:buNone/>
            </a:pPr>
            <a:r>
              <a:rPr lang="en-US" sz="3000" b="1" dirty="0">
                <a:solidFill>
                  <a:srgbClr val="0000FF"/>
                </a:solidFill>
                <a:latin typeface="Trebuchet MS"/>
                <a:ea typeface="Trebuchet MS"/>
                <a:cs typeface="Trebuchet MS"/>
                <a:sym typeface="Trebuchet MS"/>
              </a:rPr>
              <a:t>Sub Team 2 - </a:t>
            </a:r>
            <a:r>
              <a:rPr lang="en-US" sz="3000" b="1" i="1" dirty="0">
                <a:solidFill>
                  <a:srgbClr val="0000FF"/>
                </a:solidFill>
                <a:latin typeface="Trebuchet MS"/>
                <a:ea typeface="Trebuchet MS"/>
                <a:cs typeface="Trebuchet MS"/>
                <a:sym typeface="Trebuchet MS"/>
              </a:rPr>
              <a:t>Evaluate Other </a:t>
            </a:r>
            <a:r>
              <a:rPr lang="en-US" sz="3000" b="1" i="1" dirty="0" smtClean="0">
                <a:solidFill>
                  <a:srgbClr val="0000FF"/>
                </a:solidFill>
                <a:latin typeface="Trebuchet MS"/>
                <a:ea typeface="Trebuchet MS"/>
                <a:cs typeface="Trebuchet MS"/>
                <a:sym typeface="Trebuchet MS"/>
              </a:rPr>
              <a:t>CBAs</a:t>
            </a:r>
            <a:endParaRPr lang="en-US" sz="3000" b="1" i="1" dirty="0">
              <a:solidFill>
                <a:srgbClr val="0000FF"/>
              </a:solidFill>
              <a:latin typeface="Trebuchet MS"/>
              <a:ea typeface="Trebuchet MS"/>
              <a:cs typeface="Trebuchet MS"/>
              <a:sym typeface="Trebuchet MS"/>
            </a:endParaRPr>
          </a:p>
          <a:p>
            <a:pPr algn="ctr" rtl="0">
              <a:spcBef>
                <a:spcPts val="0"/>
              </a:spcBef>
              <a:buNone/>
            </a:pPr>
            <a:endParaRPr sz="3000" b="1" dirty="0">
              <a:solidFill>
                <a:srgbClr val="0000FF"/>
              </a:solidFill>
              <a:latin typeface="Trebuchet MS"/>
              <a:ea typeface="Trebuchet MS"/>
              <a:cs typeface="Trebuchet MS"/>
              <a:sym typeface="Trebuchet MS"/>
            </a:endParaRPr>
          </a:p>
          <a:p>
            <a:pPr marL="0" lvl="0" indent="0" algn="ctr">
              <a:spcBef>
                <a:spcPts val="0"/>
              </a:spcBef>
              <a:buClr>
                <a:schemeClr val="dk1"/>
              </a:buClr>
              <a:buSzPct val="36666"/>
              <a:buFont typeface="Arial"/>
              <a:buNone/>
            </a:pPr>
            <a:r>
              <a:rPr lang="en-US" sz="3000" b="1" dirty="0">
                <a:solidFill>
                  <a:srgbClr val="0000FF"/>
                </a:solidFill>
                <a:latin typeface="Trebuchet MS"/>
                <a:ea typeface="Trebuchet MS"/>
                <a:cs typeface="Trebuchet MS"/>
                <a:sym typeface="Trebuchet MS"/>
              </a:rPr>
              <a:t>Sub Team 3 - </a:t>
            </a:r>
            <a:r>
              <a:rPr lang="en-US" sz="3000" b="1" i="1" dirty="0">
                <a:solidFill>
                  <a:srgbClr val="0000FF"/>
                </a:solidFill>
                <a:latin typeface="Trebuchet MS"/>
                <a:ea typeface="Trebuchet MS"/>
                <a:cs typeface="Trebuchet MS"/>
                <a:sym typeface="Trebuchet MS"/>
              </a:rPr>
              <a:t>Brainstorm &amp; Incorporate            New Ideas</a:t>
            </a:r>
          </a:p>
        </p:txBody>
      </p:sp>
      <p:pic>
        <p:nvPicPr>
          <p:cNvPr id="117" name="Shape 117"/>
          <p:cNvPicPr preferRelativeResize="0"/>
          <p:nvPr/>
        </p:nvPicPr>
        <p:blipFill>
          <a:blip r:embed="rId5">
            <a:alphaModFix/>
          </a:blip>
          <a:stretch>
            <a:fillRect/>
          </a:stretch>
        </p:blipFill>
        <p:spPr>
          <a:xfrm>
            <a:off x="3049925" y="575020"/>
            <a:ext cx="3044150" cy="2010399"/>
          </a:xfrm>
          <a:prstGeom prst="rect">
            <a:avLst/>
          </a:prstGeom>
          <a:noFill/>
          <a:ln>
            <a:noFill/>
          </a:ln>
        </p:spPr>
      </p:pic>
      <p:sp>
        <p:nvSpPr>
          <p:cNvPr id="118" name="Shape 118"/>
          <p:cNvSpPr txBox="1"/>
          <p:nvPr/>
        </p:nvSpPr>
        <p:spPr>
          <a:xfrm>
            <a:off x="6835600" y="5194150"/>
            <a:ext cx="409199" cy="371999"/>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FFFF"/>
                </a:solidFill>
              </a:rPr>
              <a:t>#2</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63900" y="0"/>
            <a:ext cx="9207899" cy="701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800">
                <a:solidFill>
                  <a:schemeClr val="dk2"/>
                </a:solidFill>
                <a:latin typeface="Calibri"/>
                <a:ea typeface="Calibri"/>
                <a:cs typeface="Calibri"/>
                <a:sym typeface="Calibri"/>
              </a:rPr>
              <a:t>Sub-Team 1</a:t>
            </a:r>
          </a:p>
        </p:txBody>
      </p:sp>
      <p:pic>
        <p:nvPicPr>
          <p:cNvPr id="124" name="Shape 124"/>
          <p:cNvPicPr preferRelativeResize="0"/>
          <p:nvPr/>
        </p:nvPicPr>
        <p:blipFill>
          <a:blip r:embed="rId3">
            <a:alphaModFix/>
          </a:blip>
          <a:stretch>
            <a:fillRect/>
          </a:stretch>
        </p:blipFill>
        <p:spPr>
          <a:xfrm>
            <a:off x="2252350" y="5791200"/>
            <a:ext cx="4133850" cy="1066800"/>
          </a:xfrm>
          <a:prstGeom prst="rect">
            <a:avLst/>
          </a:prstGeom>
          <a:noFill/>
          <a:ln w="19050" cap="flat" cmpd="sng">
            <a:solidFill>
              <a:srgbClr val="FFFFFF"/>
            </a:solidFill>
            <a:prstDash val="solid"/>
            <a:round/>
            <a:headEnd type="none" w="med" len="med"/>
            <a:tailEnd type="none" w="med" len="med"/>
          </a:ln>
        </p:spPr>
      </p:pic>
      <p:sp>
        <p:nvSpPr>
          <p:cNvPr id="125" name="Shape 125"/>
          <p:cNvSpPr txBox="1"/>
          <p:nvPr/>
        </p:nvSpPr>
        <p:spPr>
          <a:xfrm>
            <a:off x="896850" y="207425"/>
            <a:ext cx="7994399" cy="3673799"/>
          </a:xfrm>
          <a:prstGeom prst="rect">
            <a:avLst/>
          </a:prstGeom>
          <a:noFill/>
          <a:ln>
            <a:noFill/>
          </a:ln>
        </p:spPr>
        <p:txBody>
          <a:bodyPr lIns="91425" tIns="91425" rIns="91425" bIns="91425" anchor="ctr" anchorCtr="0">
            <a:noAutofit/>
          </a:bodyPr>
          <a:lstStyle/>
          <a:p>
            <a:pPr rtl="0">
              <a:spcBef>
                <a:spcPts val="0"/>
              </a:spcBef>
              <a:buNone/>
            </a:pPr>
            <a:r>
              <a:rPr lang="en-US" sz="2400" b="1" u="sng" dirty="0">
                <a:solidFill>
                  <a:srgbClr val="0000FF"/>
                </a:solidFill>
                <a:latin typeface="Trebuchet MS"/>
                <a:ea typeface="Trebuchet MS"/>
                <a:cs typeface="Trebuchet MS"/>
                <a:sym typeface="Trebuchet MS"/>
              </a:rPr>
              <a:t>Sub-team #1 Goals</a:t>
            </a:r>
            <a:r>
              <a:rPr lang="en-US" sz="2400" i="1" dirty="0">
                <a:solidFill>
                  <a:srgbClr val="0000FF"/>
                </a:solidFill>
                <a:latin typeface="Trebuchet MS"/>
                <a:ea typeface="Trebuchet MS"/>
                <a:cs typeface="Trebuchet MS"/>
                <a:sym typeface="Trebuchet MS"/>
              </a:rPr>
              <a:t>: </a:t>
            </a:r>
          </a:p>
          <a:p>
            <a:pPr marL="457200" lvl="0" indent="-381000" rtl="0">
              <a:spcBef>
                <a:spcPts val="0"/>
              </a:spcBef>
              <a:buClr>
                <a:srgbClr val="0000FF"/>
              </a:buClr>
              <a:buSzPct val="100000"/>
              <a:buFont typeface="Trebuchet MS"/>
              <a:buChar char="●"/>
            </a:pPr>
            <a:r>
              <a:rPr lang="en-US" sz="2400" i="1" dirty="0" smtClean="0">
                <a:solidFill>
                  <a:srgbClr val="0000FF"/>
                </a:solidFill>
                <a:latin typeface="Trebuchet MS"/>
                <a:ea typeface="Trebuchet MS"/>
                <a:cs typeface="Trebuchet MS"/>
                <a:sym typeface="Trebuchet MS"/>
              </a:rPr>
              <a:t>Review the existing contract</a:t>
            </a:r>
            <a:endParaRPr lang="en-US" sz="2400" i="1" dirty="0">
              <a:solidFill>
                <a:srgbClr val="0000FF"/>
              </a:solidFill>
              <a:latin typeface="Trebuchet MS"/>
              <a:ea typeface="Trebuchet MS"/>
              <a:cs typeface="Trebuchet MS"/>
              <a:sym typeface="Trebuchet MS"/>
            </a:endParaRPr>
          </a:p>
          <a:p>
            <a:pPr marL="457200" lvl="0" indent="-381000" rtl="0">
              <a:spcBef>
                <a:spcPts val="0"/>
              </a:spcBef>
              <a:buClr>
                <a:srgbClr val="0000FF"/>
              </a:buClr>
              <a:buSzPct val="100000"/>
              <a:buFont typeface="Trebuchet MS"/>
              <a:buChar char="●"/>
            </a:pPr>
            <a:r>
              <a:rPr lang="en-US" sz="2400" i="1" dirty="0">
                <a:solidFill>
                  <a:srgbClr val="0000FF"/>
                </a:solidFill>
                <a:latin typeface="Trebuchet MS"/>
                <a:ea typeface="Trebuchet MS"/>
                <a:cs typeface="Trebuchet MS"/>
                <a:sym typeface="Trebuchet MS"/>
              </a:rPr>
              <a:t>Discern items NWSEO would like to </a:t>
            </a:r>
            <a:r>
              <a:rPr lang="en-US" sz="2400" i="1" dirty="0" smtClean="0">
                <a:solidFill>
                  <a:srgbClr val="0000FF"/>
                </a:solidFill>
                <a:latin typeface="Trebuchet MS"/>
                <a:ea typeface="Trebuchet MS"/>
                <a:cs typeface="Trebuchet MS"/>
                <a:sym typeface="Trebuchet MS"/>
              </a:rPr>
              <a:t>keep </a:t>
            </a:r>
            <a:endParaRPr lang="en-US" sz="2400" i="1" dirty="0">
              <a:solidFill>
                <a:srgbClr val="0000FF"/>
              </a:solidFill>
              <a:latin typeface="Trebuchet MS"/>
              <a:ea typeface="Trebuchet MS"/>
              <a:cs typeface="Trebuchet MS"/>
              <a:sym typeface="Trebuchet MS"/>
            </a:endParaRPr>
          </a:p>
          <a:p>
            <a:pPr marL="457200" lvl="0" indent="-381000" rtl="0">
              <a:spcBef>
                <a:spcPts val="0"/>
              </a:spcBef>
              <a:buClr>
                <a:srgbClr val="0000FF"/>
              </a:buClr>
              <a:buSzPct val="100000"/>
              <a:buFont typeface="Trebuchet MS"/>
              <a:buChar char="●"/>
            </a:pPr>
            <a:r>
              <a:rPr lang="en-US" sz="2400" i="1" dirty="0" smtClean="0">
                <a:solidFill>
                  <a:srgbClr val="0000FF"/>
                </a:solidFill>
                <a:latin typeface="Trebuchet MS"/>
                <a:ea typeface="Trebuchet MS"/>
                <a:cs typeface="Trebuchet MS"/>
                <a:sym typeface="Trebuchet MS"/>
              </a:rPr>
              <a:t>Identify items </a:t>
            </a:r>
            <a:r>
              <a:rPr lang="en-US" sz="2400" i="1" dirty="0">
                <a:solidFill>
                  <a:srgbClr val="0000FF"/>
                </a:solidFill>
                <a:latin typeface="Trebuchet MS"/>
                <a:ea typeface="Trebuchet MS"/>
                <a:cs typeface="Trebuchet MS"/>
                <a:sym typeface="Trebuchet MS"/>
              </a:rPr>
              <a:t>to </a:t>
            </a:r>
            <a:r>
              <a:rPr lang="en-US" sz="2400" i="1" dirty="0" smtClean="0">
                <a:solidFill>
                  <a:srgbClr val="0000FF"/>
                </a:solidFill>
                <a:latin typeface="Trebuchet MS"/>
                <a:ea typeface="Trebuchet MS"/>
                <a:cs typeface="Trebuchet MS"/>
                <a:sym typeface="Trebuchet MS"/>
              </a:rPr>
              <a:t>change </a:t>
            </a:r>
            <a:endParaRPr lang="en-US" sz="2400" i="1" dirty="0">
              <a:solidFill>
                <a:srgbClr val="0000FF"/>
              </a:solidFill>
              <a:latin typeface="Trebuchet MS"/>
              <a:ea typeface="Trebuchet MS"/>
              <a:cs typeface="Trebuchet MS"/>
              <a:sym typeface="Trebuchet MS"/>
            </a:endParaRPr>
          </a:p>
          <a:p>
            <a:pPr marL="457200" lvl="0" indent="-381000" rtl="0">
              <a:spcBef>
                <a:spcPts val="0"/>
              </a:spcBef>
              <a:buClr>
                <a:srgbClr val="0000FF"/>
              </a:buClr>
              <a:buSzPct val="100000"/>
              <a:buFont typeface="Trebuchet MS"/>
              <a:buChar char="●"/>
            </a:pPr>
            <a:r>
              <a:rPr lang="en-US" sz="2400" i="1" dirty="0" smtClean="0">
                <a:solidFill>
                  <a:srgbClr val="0000FF"/>
                </a:solidFill>
                <a:latin typeface="Trebuchet MS"/>
                <a:ea typeface="Trebuchet MS"/>
                <a:cs typeface="Trebuchet MS"/>
                <a:sym typeface="Trebuchet MS"/>
              </a:rPr>
              <a:t>For items governed </a:t>
            </a:r>
            <a:r>
              <a:rPr lang="en-US" sz="2400" i="1" dirty="0">
                <a:solidFill>
                  <a:srgbClr val="0000FF"/>
                </a:solidFill>
                <a:latin typeface="Trebuchet MS"/>
                <a:ea typeface="Trebuchet MS"/>
                <a:cs typeface="Trebuchet MS"/>
                <a:sym typeface="Trebuchet MS"/>
              </a:rPr>
              <a:t>by specific </a:t>
            </a:r>
            <a:r>
              <a:rPr lang="en-US" sz="2400" i="1" dirty="0" smtClean="0">
                <a:solidFill>
                  <a:srgbClr val="0000FF"/>
                </a:solidFill>
                <a:latin typeface="Trebuchet MS"/>
                <a:ea typeface="Trebuchet MS"/>
                <a:cs typeface="Trebuchet MS"/>
                <a:sym typeface="Trebuchet MS"/>
              </a:rPr>
              <a:t>laws, get </a:t>
            </a:r>
            <a:r>
              <a:rPr lang="en-US" sz="2400" i="1" dirty="0">
                <a:solidFill>
                  <a:srgbClr val="0000FF"/>
                </a:solidFill>
                <a:latin typeface="Trebuchet MS"/>
                <a:ea typeface="Trebuchet MS"/>
                <a:cs typeface="Trebuchet MS"/>
                <a:sym typeface="Trebuchet MS"/>
              </a:rPr>
              <a:t>clear </a:t>
            </a:r>
            <a:r>
              <a:rPr lang="en-US" sz="2400" i="1" dirty="0" smtClean="0">
                <a:solidFill>
                  <a:srgbClr val="0000FF"/>
                </a:solidFill>
                <a:latin typeface="Trebuchet MS"/>
                <a:ea typeface="Trebuchet MS"/>
                <a:cs typeface="Trebuchet MS"/>
                <a:sym typeface="Trebuchet MS"/>
              </a:rPr>
              <a:t>interpretations</a:t>
            </a:r>
            <a:endParaRPr lang="en-US" sz="2400" i="1" dirty="0">
              <a:solidFill>
                <a:srgbClr val="0000FF"/>
              </a:solidFill>
              <a:latin typeface="Trebuchet MS"/>
              <a:ea typeface="Trebuchet MS"/>
              <a:cs typeface="Trebuchet MS"/>
              <a:sym typeface="Trebuchet MS"/>
            </a:endParaRPr>
          </a:p>
          <a:p>
            <a:pPr marL="457200" lvl="0" indent="-381000" rtl="0">
              <a:spcBef>
                <a:spcPts val="0"/>
              </a:spcBef>
              <a:buClr>
                <a:srgbClr val="0000FF"/>
              </a:buClr>
              <a:buSzPct val="100000"/>
              <a:buFont typeface="Trebuchet MS"/>
              <a:buChar char="●"/>
            </a:pPr>
            <a:r>
              <a:rPr lang="en-US" sz="2400" i="1" dirty="0">
                <a:solidFill>
                  <a:srgbClr val="0000FF"/>
                </a:solidFill>
                <a:latin typeface="Trebuchet MS"/>
                <a:ea typeface="Trebuchet MS"/>
                <a:cs typeface="Trebuchet MS"/>
                <a:sym typeface="Trebuchet MS"/>
              </a:rPr>
              <a:t>Determine “at risk” items that NWS may target, </a:t>
            </a:r>
          </a:p>
          <a:p>
            <a:pPr marL="457200" lvl="0" indent="-381000" rtl="0">
              <a:spcBef>
                <a:spcPts val="0"/>
              </a:spcBef>
              <a:buClr>
                <a:srgbClr val="0000FF"/>
              </a:buClr>
              <a:buSzPct val="100000"/>
              <a:buFont typeface="Trebuchet MS"/>
              <a:buChar char="●"/>
            </a:pPr>
            <a:r>
              <a:rPr lang="en-US" sz="2400" i="1" dirty="0">
                <a:solidFill>
                  <a:srgbClr val="0000FF"/>
                </a:solidFill>
                <a:latin typeface="Trebuchet MS"/>
                <a:ea typeface="Trebuchet MS"/>
                <a:cs typeface="Trebuchet MS"/>
                <a:sym typeface="Trebuchet MS"/>
              </a:rPr>
              <a:t>Identify common interests that we can seek out, etc. </a:t>
            </a:r>
          </a:p>
        </p:txBody>
      </p:sp>
      <p:sp>
        <p:nvSpPr>
          <p:cNvPr id="126" name="Shape 126"/>
          <p:cNvSpPr txBox="1"/>
          <p:nvPr/>
        </p:nvSpPr>
        <p:spPr>
          <a:xfrm>
            <a:off x="990601" y="3593925"/>
            <a:ext cx="5816474" cy="1203300"/>
          </a:xfrm>
          <a:prstGeom prst="rect">
            <a:avLst/>
          </a:prstGeom>
          <a:noFill/>
          <a:ln>
            <a:noFill/>
          </a:ln>
        </p:spPr>
        <p:txBody>
          <a:bodyPr lIns="91425" tIns="91425" rIns="91425" bIns="91425" anchor="ctr" anchorCtr="0">
            <a:noAutofit/>
          </a:bodyPr>
          <a:lstStyle/>
          <a:p>
            <a:pPr algn="ctr" rtl="0">
              <a:spcBef>
                <a:spcPts val="0"/>
              </a:spcBef>
              <a:buNone/>
            </a:pPr>
            <a:r>
              <a:rPr lang="en-US" sz="2400" b="1" i="1" dirty="0">
                <a:solidFill>
                  <a:srgbClr val="FF0000"/>
                </a:solidFill>
                <a:latin typeface="Trebuchet MS"/>
                <a:ea typeface="Trebuchet MS"/>
                <a:cs typeface="Trebuchet MS"/>
                <a:sym typeface="Trebuchet MS"/>
              </a:rPr>
              <a:t>Bottom line; garner the best </a:t>
            </a:r>
          </a:p>
          <a:p>
            <a:pPr algn="ctr" rtl="0">
              <a:spcBef>
                <a:spcPts val="0"/>
              </a:spcBef>
              <a:buNone/>
            </a:pPr>
            <a:r>
              <a:rPr lang="en-US" sz="2400" b="1" i="1" dirty="0">
                <a:solidFill>
                  <a:srgbClr val="FF0000"/>
                </a:solidFill>
                <a:latin typeface="Trebuchet MS"/>
                <a:ea typeface="Trebuchet MS"/>
                <a:cs typeface="Trebuchet MS"/>
                <a:sym typeface="Trebuchet MS"/>
              </a:rPr>
              <a:t>and eliminate the chaff </a:t>
            </a:r>
          </a:p>
          <a:p>
            <a:pPr lvl="0" algn="ctr" rtl="0">
              <a:spcBef>
                <a:spcPts val="0"/>
              </a:spcBef>
              <a:buNone/>
            </a:pPr>
            <a:r>
              <a:rPr lang="en-US" sz="2400" b="1" i="1" dirty="0">
                <a:solidFill>
                  <a:srgbClr val="FF0000"/>
                </a:solidFill>
                <a:latin typeface="Trebuchet MS"/>
                <a:ea typeface="Trebuchet MS"/>
                <a:cs typeface="Trebuchet MS"/>
                <a:sym typeface="Trebuchet MS"/>
              </a:rPr>
              <a:t>in the current CBA.</a:t>
            </a:r>
          </a:p>
        </p:txBody>
      </p:sp>
      <p:sp>
        <p:nvSpPr>
          <p:cNvPr id="127" name="Shape 127"/>
          <p:cNvSpPr txBox="1">
            <a:spLocks noGrp="1"/>
          </p:cNvSpPr>
          <p:nvPr>
            <p:ph type="body" idx="1"/>
          </p:nvPr>
        </p:nvSpPr>
        <p:spPr>
          <a:xfrm>
            <a:off x="377875" y="4728300"/>
            <a:ext cx="6521100" cy="1196399"/>
          </a:xfrm>
          <a:prstGeom prst="rect">
            <a:avLst/>
          </a:prstGeom>
        </p:spPr>
        <p:txBody>
          <a:bodyPr lIns="91425" tIns="91425" rIns="91425" bIns="91425" anchor="t" anchorCtr="0">
            <a:noAutofit/>
          </a:bodyPr>
          <a:lstStyle/>
          <a:p>
            <a:pPr marL="0" indent="0" algn="ctr" rtl="0">
              <a:spcBef>
                <a:spcPts val="0"/>
              </a:spcBef>
              <a:buNone/>
            </a:pPr>
            <a:r>
              <a:rPr lang="en-US" sz="2400" b="1" dirty="0">
                <a:solidFill>
                  <a:srgbClr val="0000FF"/>
                </a:solidFill>
              </a:rPr>
              <a:t>#1 Sub-team Coordinator: </a:t>
            </a:r>
            <a:r>
              <a:rPr lang="en-US" sz="2400" b="1" dirty="0" err="1">
                <a:solidFill>
                  <a:srgbClr val="0000FF"/>
                </a:solidFill>
              </a:rPr>
              <a:t>Delyne</a:t>
            </a:r>
            <a:r>
              <a:rPr lang="en-US" sz="2400" b="1" dirty="0">
                <a:solidFill>
                  <a:srgbClr val="0000FF"/>
                </a:solidFill>
              </a:rPr>
              <a:t> Kirkham </a:t>
            </a:r>
          </a:p>
          <a:p>
            <a:pPr marL="0" lvl="0" indent="0" algn="ctr" rtl="0">
              <a:spcBef>
                <a:spcPts val="0"/>
              </a:spcBef>
              <a:buNone/>
            </a:pPr>
            <a:r>
              <a:rPr lang="en-US" sz="2000" dirty="0">
                <a:solidFill>
                  <a:srgbClr val="0000FF"/>
                </a:solidFill>
              </a:rPr>
              <a:t>delyne@gmail.com</a:t>
            </a:r>
            <a:r>
              <a:rPr lang="en-US" sz="2000" dirty="0"/>
              <a:t> or 775-397-1993</a:t>
            </a:r>
          </a:p>
        </p:txBody>
      </p:sp>
      <p:pic>
        <p:nvPicPr>
          <p:cNvPr id="128" name="Shape 128"/>
          <p:cNvPicPr preferRelativeResize="0"/>
          <p:nvPr/>
        </p:nvPicPr>
        <p:blipFill rotWithShape="1">
          <a:blip r:embed="rId4">
            <a:alphaModFix/>
          </a:blip>
          <a:srcRect l="4433" r="5264" b="2353"/>
          <a:stretch/>
        </p:blipFill>
        <p:spPr>
          <a:xfrm>
            <a:off x="6944925" y="3881225"/>
            <a:ext cx="1272275" cy="2371200"/>
          </a:xfrm>
          <a:prstGeom prst="rect">
            <a:avLst/>
          </a:prstGeom>
          <a:noFill/>
          <a:ln>
            <a:noFill/>
          </a:ln>
        </p:spPr>
      </p:pic>
      <p:pic>
        <p:nvPicPr>
          <p:cNvPr id="129" name="Shape 129"/>
          <p:cNvPicPr preferRelativeResize="0"/>
          <p:nvPr/>
        </p:nvPicPr>
        <p:blipFill rotWithShape="1">
          <a:blip r:embed="rId5">
            <a:alphaModFix/>
          </a:blip>
          <a:srcRect/>
          <a:stretch/>
        </p:blipFill>
        <p:spPr>
          <a:xfrm>
            <a:off x="7111275" y="0"/>
            <a:ext cx="2097300" cy="18954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2903775" y="1411125"/>
            <a:ext cx="4339799" cy="1066799"/>
          </a:xfrm>
          <a:prstGeom prst="rect">
            <a:avLst/>
          </a:prstGeom>
        </p:spPr>
        <p:txBody>
          <a:bodyPr lIns="91425" tIns="91425" rIns="91425" bIns="91425" anchor="t" anchorCtr="0">
            <a:noAutofit/>
          </a:bodyPr>
          <a:lstStyle/>
          <a:p>
            <a:pPr marL="0" lvl="0" indent="0" rtl="0">
              <a:spcBef>
                <a:spcPts val="0"/>
              </a:spcBef>
              <a:buNone/>
            </a:pPr>
            <a:r>
              <a:rPr lang="en-US" sz="2400" b="1">
                <a:solidFill>
                  <a:srgbClr val="0000FF"/>
                </a:solidFill>
              </a:rPr>
              <a:t>Dan Sobien-</a:t>
            </a:r>
            <a:r>
              <a:rPr lang="en-US" sz="2400" b="1" i="1">
                <a:solidFill>
                  <a:srgbClr val="0000FF"/>
                </a:solidFill>
              </a:rPr>
              <a:t>Chief Negotiator</a:t>
            </a:r>
          </a:p>
          <a:p>
            <a:pPr marL="457200" lvl="0" indent="-355600" rtl="0">
              <a:spcBef>
                <a:spcPts val="0"/>
              </a:spcBef>
              <a:buSzPct val="100000"/>
              <a:buFont typeface="Arial"/>
              <a:buChar char="●"/>
            </a:pPr>
            <a:r>
              <a:rPr lang="en-US" sz="2000">
                <a:solidFill>
                  <a:srgbClr val="000000"/>
                </a:solidFill>
              </a:rPr>
              <a:t>president@nwseo.org</a:t>
            </a:r>
          </a:p>
        </p:txBody>
      </p:sp>
      <p:sp>
        <p:nvSpPr>
          <p:cNvPr id="135" name="Shape 135"/>
          <p:cNvSpPr txBox="1">
            <a:spLocks noGrp="1"/>
          </p:cNvSpPr>
          <p:nvPr>
            <p:ph type="body" idx="2"/>
          </p:nvPr>
        </p:nvSpPr>
        <p:spPr>
          <a:xfrm>
            <a:off x="4009125" y="2530075"/>
            <a:ext cx="3640500" cy="1529999"/>
          </a:xfrm>
          <a:prstGeom prst="rect">
            <a:avLst/>
          </a:prstGeom>
        </p:spPr>
        <p:txBody>
          <a:bodyPr lIns="91425" tIns="91425" rIns="91425" bIns="91425" anchor="t" anchorCtr="0">
            <a:noAutofit/>
          </a:bodyPr>
          <a:lstStyle/>
          <a:p>
            <a:pPr marL="0" indent="0" algn="l" rtl="0">
              <a:spcBef>
                <a:spcPts val="0"/>
              </a:spcBef>
              <a:buNone/>
            </a:pPr>
            <a:r>
              <a:rPr lang="en-US" sz="2400" b="1">
                <a:solidFill>
                  <a:srgbClr val="0000FF"/>
                </a:solidFill>
              </a:rPr>
              <a:t>Delyne Kirkham</a:t>
            </a:r>
          </a:p>
          <a:p>
            <a:pPr marL="0" lvl="0" indent="0" algn="l" rtl="0">
              <a:spcBef>
                <a:spcPts val="0"/>
              </a:spcBef>
              <a:buNone/>
            </a:pPr>
            <a:r>
              <a:rPr lang="en-US" sz="2400" b="1">
                <a:solidFill>
                  <a:srgbClr val="0000FF"/>
                </a:solidFill>
              </a:rPr>
              <a:t>Team Coordinator</a:t>
            </a:r>
          </a:p>
          <a:p>
            <a:pPr marL="457200" lvl="0" indent="-355600" rtl="0">
              <a:spcBef>
                <a:spcPts val="0"/>
              </a:spcBef>
              <a:buSzPct val="100000"/>
              <a:buFont typeface="Arial"/>
              <a:buChar char="●"/>
            </a:pPr>
            <a:r>
              <a:rPr lang="en-US" sz="2000"/>
              <a:t>delyne@gmail.com</a:t>
            </a:r>
          </a:p>
          <a:p>
            <a:pPr marL="457200" lvl="0" indent="-355600" rtl="0">
              <a:spcBef>
                <a:spcPts val="0"/>
              </a:spcBef>
              <a:buSzPct val="100000"/>
              <a:buFont typeface="Arial"/>
              <a:buChar char="●"/>
            </a:pPr>
            <a:r>
              <a:rPr lang="en-US" sz="2000"/>
              <a:t>775-397-1993</a:t>
            </a:r>
          </a:p>
        </p:txBody>
      </p:sp>
      <p:sp>
        <p:nvSpPr>
          <p:cNvPr id="136" name="Shape 136"/>
          <p:cNvSpPr txBox="1">
            <a:spLocks noGrp="1"/>
          </p:cNvSpPr>
          <p:nvPr>
            <p:ph type="title"/>
          </p:nvPr>
        </p:nvSpPr>
        <p:spPr>
          <a:xfrm>
            <a:off x="860400" y="55543"/>
            <a:ext cx="8229600" cy="628499"/>
          </a:xfrm>
          <a:prstGeom prst="rect">
            <a:avLst/>
          </a:prstGeom>
        </p:spPr>
        <p:txBody>
          <a:bodyPr lIns="91425" tIns="91425" rIns="91425" bIns="91425" anchor="b" anchorCtr="0">
            <a:noAutofit/>
          </a:bodyPr>
          <a:lstStyle/>
          <a:p>
            <a:pPr lvl="0" algn="ctr" rtl="0">
              <a:spcBef>
                <a:spcPts val="0"/>
              </a:spcBef>
              <a:buNone/>
            </a:pPr>
            <a:r>
              <a:rPr lang="en-US"/>
              <a:t>Sub-Team 1 Members...</a:t>
            </a:r>
          </a:p>
        </p:txBody>
      </p:sp>
      <p:sp>
        <p:nvSpPr>
          <p:cNvPr id="137" name="Shape 137"/>
          <p:cNvSpPr txBox="1">
            <a:spLocks noGrp="1"/>
          </p:cNvSpPr>
          <p:nvPr>
            <p:ph type="body" idx="3"/>
          </p:nvPr>
        </p:nvSpPr>
        <p:spPr>
          <a:xfrm>
            <a:off x="2776775" y="4544875"/>
            <a:ext cx="3309299" cy="870900"/>
          </a:xfrm>
          <a:prstGeom prst="rect">
            <a:avLst/>
          </a:prstGeom>
        </p:spPr>
        <p:txBody>
          <a:bodyPr lIns="91425" tIns="91425" rIns="91425" bIns="91425" anchor="t" anchorCtr="0">
            <a:noAutofit/>
          </a:bodyPr>
          <a:lstStyle/>
          <a:p>
            <a:pPr marL="0" lvl="0" indent="0" rtl="0">
              <a:spcBef>
                <a:spcPts val="0"/>
              </a:spcBef>
              <a:buNone/>
            </a:pPr>
            <a:r>
              <a:rPr lang="en-US" sz="2400" b="1">
                <a:solidFill>
                  <a:srgbClr val="0000FF"/>
                </a:solidFill>
              </a:rPr>
              <a:t>Steve Pritchett</a:t>
            </a:r>
          </a:p>
          <a:p>
            <a:pPr marL="457200" lvl="0" indent="-355600" rtl="0">
              <a:spcBef>
                <a:spcPts val="0"/>
              </a:spcBef>
              <a:buSzPct val="100000"/>
              <a:buFont typeface="Arial"/>
              <a:buChar char="●"/>
            </a:pPr>
            <a:r>
              <a:rPr lang="en-US" sz="2000">
                <a:solidFill>
                  <a:srgbClr val="000000"/>
                </a:solidFill>
              </a:rPr>
              <a:t>s.pritchett@nwseo.org</a:t>
            </a:r>
          </a:p>
          <a:p>
            <a:pPr lvl="0" rtl="0">
              <a:spcBef>
                <a:spcPts val="0"/>
              </a:spcBef>
              <a:buNone/>
            </a:pPr>
            <a:endParaRPr sz="2000">
              <a:solidFill>
                <a:srgbClr val="000000"/>
              </a:solidFill>
            </a:endParaRPr>
          </a:p>
        </p:txBody>
      </p:sp>
      <p:pic>
        <p:nvPicPr>
          <p:cNvPr id="138" name="Shape 138"/>
          <p:cNvPicPr preferRelativeResize="0"/>
          <p:nvPr/>
        </p:nvPicPr>
        <p:blipFill>
          <a:blip r:embed="rId3">
            <a:alphaModFix/>
          </a:blip>
          <a:stretch>
            <a:fillRect/>
          </a:stretch>
        </p:blipFill>
        <p:spPr>
          <a:xfrm>
            <a:off x="4091050" y="5791200"/>
            <a:ext cx="4133850" cy="1066800"/>
          </a:xfrm>
          <a:prstGeom prst="rect">
            <a:avLst/>
          </a:prstGeom>
          <a:noFill/>
          <a:ln w="19050" cap="flat" cmpd="sng">
            <a:solidFill>
              <a:srgbClr val="FFFFFF"/>
            </a:solidFill>
            <a:prstDash val="solid"/>
            <a:round/>
            <a:headEnd type="none" w="med" len="med"/>
            <a:tailEnd type="none" w="med" len="med"/>
          </a:ln>
        </p:spPr>
      </p:pic>
      <p:pic>
        <p:nvPicPr>
          <p:cNvPr id="139" name="Shape 139"/>
          <p:cNvPicPr preferRelativeResize="0"/>
          <p:nvPr/>
        </p:nvPicPr>
        <p:blipFill rotWithShape="1">
          <a:blip r:embed="rId4">
            <a:alphaModFix/>
          </a:blip>
          <a:srcRect l="7376" r="6853" b="29512"/>
          <a:stretch/>
        </p:blipFill>
        <p:spPr>
          <a:xfrm>
            <a:off x="6754625" y="2022375"/>
            <a:ext cx="1895424" cy="2430499"/>
          </a:xfrm>
          <a:prstGeom prst="rect">
            <a:avLst/>
          </a:prstGeom>
          <a:noFill/>
          <a:ln>
            <a:noFill/>
          </a:ln>
        </p:spPr>
      </p:pic>
      <p:pic>
        <p:nvPicPr>
          <p:cNvPr id="140" name="Shape 140"/>
          <p:cNvPicPr preferRelativeResize="0"/>
          <p:nvPr/>
        </p:nvPicPr>
        <p:blipFill rotWithShape="1">
          <a:blip r:embed="rId5">
            <a:alphaModFix/>
          </a:blip>
          <a:srcRect l="9238" r="7002" b="30862"/>
          <a:stretch/>
        </p:blipFill>
        <p:spPr>
          <a:xfrm>
            <a:off x="982850" y="3860850"/>
            <a:ext cx="1843050" cy="2238974"/>
          </a:xfrm>
          <a:prstGeom prst="rect">
            <a:avLst/>
          </a:prstGeom>
          <a:noFill/>
          <a:ln>
            <a:noFill/>
          </a:ln>
        </p:spPr>
      </p:pic>
      <p:pic>
        <p:nvPicPr>
          <p:cNvPr id="141" name="Shape 141"/>
          <p:cNvPicPr preferRelativeResize="0"/>
          <p:nvPr/>
        </p:nvPicPr>
        <p:blipFill rotWithShape="1">
          <a:blip r:embed="rId6">
            <a:alphaModFix/>
          </a:blip>
          <a:srcRect l="7257" r="5299" b="28078"/>
          <a:stretch/>
        </p:blipFill>
        <p:spPr>
          <a:xfrm>
            <a:off x="904975" y="684050"/>
            <a:ext cx="1998799" cy="25209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0"/>
            <a:ext cx="8229600" cy="6087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000" i="1" dirty="0" smtClean="0">
                <a:solidFill>
                  <a:srgbClr val="FF0000"/>
                </a:solidFill>
                <a:latin typeface="Calibri"/>
                <a:ea typeface="Calibri"/>
                <a:cs typeface="Calibri"/>
                <a:sym typeface="Calibri"/>
              </a:rPr>
              <a:t>Sub-Team 1 update</a:t>
            </a:r>
            <a:endParaRPr lang="en-US" sz="3000" i="1" dirty="0">
              <a:solidFill>
                <a:srgbClr val="FF0000"/>
              </a:solidFill>
              <a:latin typeface="Calibri"/>
              <a:ea typeface="Calibri"/>
              <a:cs typeface="Calibri"/>
              <a:sym typeface="Calibri"/>
            </a:endParaRPr>
          </a:p>
        </p:txBody>
      </p:sp>
      <p:sp>
        <p:nvSpPr>
          <p:cNvPr id="147" name="Shape 147"/>
          <p:cNvSpPr txBox="1"/>
          <p:nvPr/>
        </p:nvSpPr>
        <p:spPr>
          <a:xfrm>
            <a:off x="763925" y="413675"/>
            <a:ext cx="7923000" cy="4194300"/>
          </a:xfrm>
          <a:prstGeom prst="rect">
            <a:avLst/>
          </a:prstGeom>
          <a:noFill/>
          <a:ln>
            <a:noFill/>
          </a:ln>
        </p:spPr>
        <p:txBody>
          <a:bodyPr lIns="91425" tIns="91425" rIns="91425" bIns="91425" anchor="ctr" anchorCtr="0">
            <a:noAutofit/>
          </a:bodyPr>
          <a:lstStyle/>
          <a:p>
            <a:pPr lvl="0" rtl="0">
              <a:spcBef>
                <a:spcPts val="0"/>
              </a:spcBef>
              <a:buNone/>
            </a:pPr>
            <a:endParaRPr sz="2400" i="1" dirty="0">
              <a:solidFill>
                <a:srgbClr val="0000FF"/>
              </a:solidFill>
              <a:latin typeface="Trebuchet MS"/>
              <a:ea typeface="Trebuchet MS"/>
              <a:cs typeface="Trebuchet MS"/>
              <a:sym typeface="Trebuchet MS"/>
            </a:endParaRPr>
          </a:p>
          <a:p>
            <a:pPr marL="457200" lvl="0" indent="-381000" rtl="0">
              <a:spcBef>
                <a:spcPts val="0"/>
              </a:spcBef>
              <a:buClr>
                <a:srgbClr val="0000FF"/>
              </a:buClr>
              <a:buSzPct val="100000"/>
              <a:buFont typeface="Trebuchet MS"/>
              <a:buChar char="●"/>
            </a:pPr>
            <a:r>
              <a:rPr lang="en-US" sz="2400" i="1" dirty="0">
                <a:solidFill>
                  <a:srgbClr val="0000FF"/>
                </a:solidFill>
                <a:latin typeface="Trebuchet MS"/>
                <a:ea typeface="Trebuchet MS"/>
                <a:cs typeface="Trebuchet MS"/>
                <a:sym typeface="Trebuchet MS"/>
              </a:rPr>
              <a:t>Team #1 created a CBA google document and emailed the link to NWSEO Branch Stewards for responses, ideas, </a:t>
            </a:r>
            <a:r>
              <a:rPr lang="en-US" sz="2400" i="1" dirty="0" smtClean="0">
                <a:solidFill>
                  <a:srgbClr val="0000FF"/>
                </a:solidFill>
                <a:latin typeface="Trebuchet MS"/>
                <a:ea typeface="Trebuchet MS"/>
                <a:cs typeface="Trebuchet MS"/>
                <a:sym typeface="Trebuchet MS"/>
              </a:rPr>
              <a:t>feedback</a:t>
            </a:r>
            <a:endParaRPr lang="en-US" sz="2400" i="1" dirty="0">
              <a:solidFill>
                <a:srgbClr val="0000FF"/>
              </a:solidFill>
              <a:latin typeface="Trebuchet MS"/>
              <a:ea typeface="Trebuchet MS"/>
              <a:cs typeface="Trebuchet MS"/>
              <a:sym typeface="Trebuchet MS"/>
            </a:endParaRPr>
          </a:p>
          <a:p>
            <a:pPr marL="457200" lvl="0" indent="-381000" rtl="0">
              <a:spcBef>
                <a:spcPts val="0"/>
              </a:spcBef>
              <a:buClr>
                <a:srgbClr val="0000FF"/>
              </a:buClr>
              <a:buSzPct val="100000"/>
              <a:buFont typeface="Trebuchet MS"/>
              <a:buChar char="●"/>
            </a:pPr>
            <a:r>
              <a:rPr lang="en-US" sz="2400" i="1" dirty="0">
                <a:solidFill>
                  <a:srgbClr val="0000FF"/>
                </a:solidFill>
                <a:latin typeface="Trebuchet MS"/>
                <a:ea typeface="Trebuchet MS"/>
                <a:cs typeface="Trebuchet MS"/>
                <a:sym typeface="Trebuchet MS"/>
              </a:rPr>
              <a:t>S</a:t>
            </a:r>
            <a:r>
              <a:rPr lang="en-US" sz="2400" i="1" dirty="0" smtClean="0">
                <a:solidFill>
                  <a:srgbClr val="0000FF"/>
                </a:solidFill>
                <a:latin typeface="Trebuchet MS"/>
                <a:ea typeface="Trebuchet MS"/>
                <a:cs typeface="Trebuchet MS"/>
                <a:sym typeface="Trebuchet MS"/>
              </a:rPr>
              <a:t>ub-team </a:t>
            </a:r>
            <a:r>
              <a:rPr lang="en-US" sz="2400" i="1" dirty="0">
                <a:solidFill>
                  <a:srgbClr val="0000FF"/>
                </a:solidFill>
                <a:latin typeface="Trebuchet MS"/>
                <a:ea typeface="Trebuchet MS"/>
                <a:cs typeface="Trebuchet MS"/>
                <a:sym typeface="Trebuchet MS"/>
              </a:rPr>
              <a:t>coordinator put a message on Facebook to ask members for </a:t>
            </a:r>
            <a:r>
              <a:rPr lang="en-US" sz="2400" i="1" dirty="0" smtClean="0">
                <a:solidFill>
                  <a:srgbClr val="0000FF"/>
                </a:solidFill>
                <a:latin typeface="Trebuchet MS"/>
                <a:ea typeface="Trebuchet MS"/>
                <a:cs typeface="Trebuchet MS"/>
                <a:sym typeface="Trebuchet MS"/>
              </a:rPr>
              <a:t>feedback</a:t>
            </a:r>
            <a:endParaRPr lang="en-US" sz="2400" i="1" dirty="0">
              <a:solidFill>
                <a:srgbClr val="0000FF"/>
              </a:solidFill>
              <a:latin typeface="Trebuchet MS"/>
              <a:ea typeface="Trebuchet MS"/>
              <a:cs typeface="Trebuchet MS"/>
              <a:sym typeface="Trebuchet MS"/>
            </a:endParaRPr>
          </a:p>
          <a:p>
            <a:pPr marL="457200" lvl="0" indent="-381000" rtl="0">
              <a:lnSpc>
                <a:spcPct val="115000"/>
              </a:lnSpc>
              <a:spcBef>
                <a:spcPts val="0"/>
              </a:spcBef>
              <a:buClr>
                <a:srgbClr val="0000FF"/>
              </a:buClr>
              <a:buSzPct val="100000"/>
              <a:buFont typeface="Trebuchet MS"/>
              <a:buChar char="●"/>
            </a:pPr>
            <a:r>
              <a:rPr lang="en-US" sz="2400" i="1" dirty="0">
                <a:solidFill>
                  <a:srgbClr val="0000FF"/>
                </a:solidFill>
                <a:latin typeface="Trebuchet MS"/>
                <a:ea typeface="Trebuchet MS"/>
                <a:cs typeface="Trebuchet MS"/>
                <a:sym typeface="Trebuchet MS"/>
              </a:rPr>
              <a:t>Each team member continues to go through the CBA to accomplish the sub-team goal and to develop a core list of CBA </a:t>
            </a:r>
            <a:r>
              <a:rPr lang="en-US" sz="2400" i="1" dirty="0" smtClean="0">
                <a:solidFill>
                  <a:srgbClr val="0000FF"/>
                </a:solidFill>
                <a:latin typeface="Trebuchet MS"/>
                <a:ea typeface="Trebuchet MS"/>
                <a:cs typeface="Trebuchet MS"/>
                <a:sym typeface="Trebuchet MS"/>
              </a:rPr>
              <a:t>ideas</a:t>
            </a:r>
            <a:endParaRPr lang="en-US" sz="2400" i="1" dirty="0">
              <a:solidFill>
                <a:srgbClr val="0000FF"/>
              </a:solidFill>
              <a:latin typeface="Trebuchet MS"/>
              <a:ea typeface="Trebuchet MS"/>
              <a:cs typeface="Trebuchet MS"/>
              <a:sym typeface="Trebuchet MS"/>
            </a:endParaRPr>
          </a:p>
          <a:p>
            <a:pPr marL="457200" lvl="0" indent="-381000" rtl="0">
              <a:lnSpc>
                <a:spcPct val="115000"/>
              </a:lnSpc>
              <a:spcBef>
                <a:spcPts val="0"/>
              </a:spcBef>
              <a:buClr>
                <a:srgbClr val="0000FF"/>
              </a:buClr>
              <a:buSzPct val="100000"/>
              <a:buFont typeface="Trebuchet MS"/>
              <a:buChar char="●"/>
            </a:pPr>
            <a:r>
              <a:rPr lang="en-US" sz="2400" i="1" dirty="0">
                <a:solidFill>
                  <a:srgbClr val="0000FF"/>
                </a:solidFill>
                <a:latin typeface="Trebuchet MS"/>
                <a:ea typeface="Trebuchet MS"/>
                <a:cs typeface="Trebuchet MS"/>
                <a:sym typeface="Trebuchet MS"/>
              </a:rPr>
              <a:t>S</a:t>
            </a:r>
            <a:r>
              <a:rPr lang="en-US" sz="2400" i="1" dirty="0" smtClean="0">
                <a:solidFill>
                  <a:srgbClr val="0000FF"/>
                </a:solidFill>
                <a:latin typeface="Trebuchet MS"/>
                <a:ea typeface="Trebuchet MS"/>
                <a:cs typeface="Trebuchet MS"/>
                <a:sym typeface="Trebuchet MS"/>
              </a:rPr>
              <a:t>cheduled </a:t>
            </a:r>
            <a:r>
              <a:rPr lang="en-US" sz="2400" i="1" dirty="0">
                <a:solidFill>
                  <a:srgbClr val="0000FF"/>
                </a:solidFill>
                <a:latin typeface="Trebuchet MS"/>
                <a:ea typeface="Trebuchet MS"/>
                <a:cs typeface="Trebuchet MS"/>
                <a:sym typeface="Trebuchet MS"/>
              </a:rPr>
              <a:t>a sub-team meeting for Monday, September </a:t>
            </a:r>
            <a:r>
              <a:rPr lang="en-US" sz="2400" i="1" dirty="0" smtClean="0">
                <a:solidFill>
                  <a:srgbClr val="0000FF"/>
                </a:solidFill>
                <a:latin typeface="Trebuchet MS"/>
                <a:ea typeface="Trebuchet MS"/>
                <a:cs typeface="Trebuchet MS"/>
                <a:sym typeface="Trebuchet MS"/>
              </a:rPr>
              <a:t>28th</a:t>
            </a:r>
            <a:endParaRPr lang="en-US" sz="2400" i="1" dirty="0">
              <a:solidFill>
                <a:srgbClr val="0000FF"/>
              </a:solidFill>
              <a:latin typeface="Trebuchet MS"/>
              <a:ea typeface="Trebuchet MS"/>
              <a:cs typeface="Trebuchet MS"/>
              <a:sym typeface="Trebuchet MS"/>
            </a:endParaRPr>
          </a:p>
        </p:txBody>
      </p:sp>
      <p:pic>
        <p:nvPicPr>
          <p:cNvPr id="148" name="Shape 148"/>
          <p:cNvPicPr preferRelativeResize="0"/>
          <p:nvPr/>
        </p:nvPicPr>
        <p:blipFill rotWithShape="1">
          <a:blip r:embed="rId3">
            <a:alphaModFix/>
          </a:blip>
          <a:srcRect l="5809" r="4681" b="36321"/>
          <a:stretch/>
        </p:blipFill>
        <p:spPr>
          <a:xfrm>
            <a:off x="5226775" y="4424175"/>
            <a:ext cx="3055675" cy="2227050"/>
          </a:xfrm>
          <a:prstGeom prst="rect">
            <a:avLst/>
          </a:prstGeom>
          <a:noFill/>
          <a:ln w="9525" cap="flat" cmpd="sng">
            <a:solidFill>
              <a:srgbClr val="FFFFFF"/>
            </a:solidFill>
            <a:prstDash val="solid"/>
            <a:round/>
            <a:headEnd type="none" w="med" len="med"/>
            <a:tailEnd type="none" w="med" len="med"/>
          </a:ln>
        </p:spPr>
      </p:pic>
      <p:pic>
        <p:nvPicPr>
          <p:cNvPr id="149" name="Shape 149"/>
          <p:cNvPicPr preferRelativeResize="0"/>
          <p:nvPr/>
        </p:nvPicPr>
        <p:blipFill>
          <a:blip r:embed="rId4">
            <a:alphaModFix/>
          </a:blip>
          <a:stretch>
            <a:fillRect/>
          </a:stretch>
        </p:blipFill>
        <p:spPr>
          <a:xfrm>
            <a:off x="870375" y="4851038"/>
            <a:ext cx="4264500" cy="1059411"/>
          </a:xfrm>
          <a:prstGeom prst="rect">
            <a:avLst/>
          </a:prstGeom>
          <a:noFill/>
          <a:ln w="19050" cap="flat" cmpd="sng">
            <a:solidFill>
              <a:srgbClr val="FFFFFF"/>
            </a:solidFill>
            <a:prstDash val="solid"/>
            <a:round/>
            <a:headEnd type="none" w="med" len="med"/>
            <a:tailEnd type="none" w="med" len="med"/>
          </a:ln>
        </p:spPr>
      </p:pic>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1605</Words>
  <Application>Microsoft Office PowerPoint</Application>
  <PresentationFormat>On-screen Show (4:3)</PresentationFormat>
  <Paragraphs>139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Trebuchet MS</vt:lpstr>
      <vt:lpstr>Calibri</vt:lpstr>
      <vt:lpstr>Arial</vt:lpstr>
      <vt:lpstr>wave</vt:lpstr>
      <vt:lpstr>NWSEO CBA Negotiation Team</vt:lpstr>
      <vt:lpstr>NWSEO CBA Negotiations Update</vt:lpstr>
      <vt:lpstr>NWSEO CBA Negotiations Update</vt:lpstr>
      <vt:lpstr>PowerPoint Presentation</vt:lpstr>
      <vt:lpstr>PowerPoint Presentation</vt:lpstr>
      <vt:lpstr>What are the Sub-Team Goals?</vt:lpstr>
      <vt:lpstr>Sub-Team 1</vt:lpstr>
      <vt:lpstr>Sub-Team 1 Members...</vt:lpstr>
      <vt:lpstr>Sub-Team 1 update</vt:lpstr>
      <vt:lpstr>Sub-Team 1 update - continued</vt:lpstr>
      <vt:lpstr>Sub-Team 2</vt:lpstr>
      <vt:lpstr>Sub-Team 2 Members...</vt:lpstr>
      <vt:lpstr>Sub-Team 3</vt:lpstr>
      <vt:lpstr>Sub-Team 3 Members...</vt:lpstr>
      <vt:lpstr>Sub-Team 3 update</vt:lpstr>
      <vt:lpstr>NWSEO CBA Negotiation Team</vt:lpstr>
      <vt:lpstr>Questions, Feedback, Suggestions?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NWSEO CBA Negotiation Team</dc:title>
  <dc:creator>Delyne</dc:creator>
  <cp:lastModifiedBy>Lisa Luciani</cp:lastModifiedBy>
  <cp:revision>12</cp:revision>
  <dcterms:modified xsi:type="dcterms:W3CDTF">2015-09-27T19:11:57Z</dcterms:modified>
</cp:coreProperties>
</file>